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9"/>
  </p:notesMasterIdLst>
  <p:sldIdLst>
    <p:sldId id="268" r:id="rId2"/>
    <p:sldId id="257" r:id="rId3"/>
    <p:sldId id="262" r:id="rId4"/>
    <p:sldId id="272" r:id="rId5"/>
    <p:sldId id="275" r:id="rId6"/>
    <p:sldId id="274" r:id="rId7"/>
    <p:sldId id="258" r:id="rId8"/>
    <p:sldId id="270" r:id="rId9"/>
    <p:sldId id="260" r:id="rId10"/>
    <p:sldId id="269" r:id="rId11"/>
    <p:sldId id="263" r:id="rId12"/>
    <p:sldId id="264" r:id="rId13"/>
    <p:sldId id="271" r:id="rId14"/>
    <p:sldId id="265" r:id="rId15"/>
    <p:sldId id="261" r:id="rId16"/>
    <p:sldId id="266" r:id="rId17"/>
    <p:sldId id="267" r:id="rId18"/>
  </p:sldIdLst>
  <p:sldSz cx="12192000" cy="6858000"/>
  <p:notesSz cx="6858000" cy="12192000"/>
  <p:embeddedFontLst>
    <p:embeddedFont>
      <p:font typeface="Cambria" panose="02040503050406030204" pitchFamily="18" charset="0"/>
      <p:regular r:id="rId20"/>
      <p:bold r:id="rId21"/>
      <p:italic r:id="rId22"/>
      <p:boldItalic r:id="rId23"/>
    </p:embeddedFont>
    <p:embeddedFont>
      <p:font typeface="Playfair Display" pitchFamily="2" charset="77"/>
      <p:regular r:id="rId24"/>
      <p:bold r:id="rId25"/>
      <p:italic r:id="rId26"/>
      <p:boldItalic r:id="rId27"/>
    </p:embeddedFont>
    <p:embeddedFont>
      <p:font typeface="Roboto" panose="02000000000000000000" pitchFamily="2" charset="0"/>
      <p:regular r:id="rId28"/>
      <p:bold r:id="rId29"/>
      <p:italic r:id="rId30"/>
      <p:boldItalic r:id="rId31"/>
    </p:embeddedFont>
    <p:embeddedFont>
      <p:font typeface="Roboto Slab" pitchFamily="2" charset="0"/>
      <p:regular r:id="rId32"/>
      <p:bold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92"/>
    <p:restoredTop sz="94589"/>
  </p:normalViewPr>
  <p:slideViewPr>
    <p:cSldViewPr snapToGrid="0" snapToObjects="1">
      <p:cViewPr varScale="1">
        <p:scale>
          <a:sx n="120" d="100"/>
          <a:sy n="120" d="100"/>
        </p:scale>
        <p:origin x="2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072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31.png"/><Relationship Id="rId7" Type="http://schemas.openxmlformats.org/officeDocument/2006/relationships/image" Target="../media/image83.png"/><Relationship Id="rId12" Type="http://schemas.openxmlformats.org/officeDocument/2006/relationships/image" Target="../media/image88.sv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2.sv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svg"/><Relationship Id="rId4" Type="http://schemas.openxmlformats.org/officeDocument/2006/relationships/image" Target="../media/image32.svg"/><Relationship Id="rId9" Type="http://schemas.openxmlformats.org/officeDocument/2006/relationships/image" Target="../media/image85.png"/></Relationships>
</file>

<file path=ppt/slides/_rels/slide11.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7.png"/><Relationship Id="rId7" Type="http://schemas.openxmlformats.org/officeDocument/2006/relationships/image" Target="../media/image9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0.svg"/><Relationship Id="rId5" Type="http://schemas.openxmlformats.org/officeDocument/2006/relationships/image" Target="../media/image89.png"/><Relationship Id="rId10" Type="http://schemas.openxmlformats.org/officeDocument/2006/relationships/image" Target="../media/image94.svg"/><Relationship Id="rId4" Type="http://schemas.openxmlformats.org/officeDocument/2006/relationships/image" Target="../media/image8.svg"/><Relationship Id="rId9" Type="http://schemas.openxmlformats.org/officeDocument/2006/relationships/image" Target="../media/image93.png"/></Relationships>
</file>

<file path=ppt/slides/_rels/slide1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99.svg"/><Relationship Id="rId13" Type="http://schemas.openxmlformats.org/officeDocument/2006/relationships/image" Target="../media/image104.png"/><Relationship Id="rId3" Type="http://schemas.openxmlformats.org/officeDocument/2006/relationships/image" Target="../media/image31.png"/><Relationship Id="rId7" Type="http://schemas.openxmlformats.org/officeDocument/2006/relationships/image" Target="../media/image98.png"/><Relationship Id="rId12" Type="http://schemas.openxmlformats.org/officeDocument/2006/relationships/image" Target="../media/image103.svg"/><Relationship Id="rId2" Type="http://schemas.openxmlformats.org/officeDocument/2006/relationships/notesSlide" Target="../notesSlides/notesSlide13.xml"/><Relationship Id="rId16" Type="http://schemas.openxmlformats.org/officeDocument/2006/relationships/image" Target="../media/image107.svg"/><Relationship Id="rId1" Type="http://schemas.openxmlformats.org/officeDocument/2006/relationships/slideLayout" Target="../slideLayouts/slideLayout1.xml"/><Relationship Id="rId6" Type="http://schemas.openxmlformats.org/officeDocument/2006/relationships/image" Target="../media/image97.sv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106.png"/><Relationship Id="rId10" Type="http://schemas.openxmlformats.org/officeDocument/2006/relationships/image" Target="../media/image101.svg"/><Relationship Id="rId4" Type="http://schemas.openxmlformats.org/officeDocument/2006/relationships/image" Target="../media/image32.svg"/><Relationship Id="rId9" Type="http://schemas.openxmlformats.org/officeDocument/2006/relationships/image" Target="../media/image100.png"/><Relationship Id="rId14" Type="http://schemas.openxmlformats.org/officeDocument/2006/relationships/image" Target="../media/image105.svg"/></Relationships>
</file>

<file path=ppt/slides/_rels/slide14.xml.rels><?xml version="1.0" encoding="UTF-8" standalone="yes"?>
<Relationships xmlns="http://schemas.openxmlformats.org/package/2006/relationships"><Relationship Id="rId8" Type="http://schemas.openxmlformats.org/officeDocument/2006/relationships/image" Target="../media/image111.svg"/><Relationship Id="rId13" Type="http://schemas.openxmlformats.org/officeDocument/2006/relationships/image" Target="../media/image116.png"/><Relationship Id="rId3" Type="http://schemas.openxmlformats.org/officeDocument/2006/relationships/image" Target="../media/image5.png"/><Relationship Id="rId7" Type="http://schemas.openxmlformats.org/officeDocument/2006/relationships/image" Target="../media/image110.png"/><Relationship Id="rId12" Type="http://schemas.openxmlformats.org/officeDocument/2006/relationships/image" Target="../media/image115.sv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9.sv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6.svg"/><Relationship Id="rId9" Type="http://schemas.openxmlformats.org/officeDocument/2006/relationships/image" Target="../media/image112.png"/><Relationship Id="rId14" Type="http://schemas.openxmlformats.org/officeDocument/2006/relationships/image" Target="../media/image117.svg"/></Relationships>
</file>

<file path=ppt/slides/_rels/slide15.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5.png"/><Relationship Id="rId7" Type="http://schemas.openxmlformats.org/officeDocument/2006/relationships/image" Target="../media/image12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9.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6.svg"/><Relationship Id="rId9" Type="http://schemas.openxmlformats.org/officeDocument/2006/relationships/image" Target="../media/image1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26" Type="http://schemas.openxmlformats.org/officeDocument/2006/relationships/image" Target="../media/image30.sv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5" Type="http://schemas.openxmlformats.org/officeDocument/2006/relationships/image" Target="../media/image29.svg"/><Relationship Id="rId2" Type="http://schemas.openxmlformats.org/officeDocument/2006/relationships/notesSlide" Target="../notesSlides/notesSlide3.xml"/><Relationship Id="rId16" Type="http://schemas.openxmlformats.org/officeDocument/2006/relationships/image" Target="../media/image20.svg"/><Relationship Id="rId20"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image" Target="../media/image10.svg"/><Relationship Id="rId11" Type="http://schemas.openxmlformats.org/officeDocument/2006/relationships/image" Target="../media/image15.png"/><Relationship Id="rId24" Type="http://schemas.openxmlformats.org/officeDocument/2006/relationships/image" Target="../media/image28.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svg"/><Relationship Id="rId10" Type="http://schemas.openxmlformats.org/officeDocument/2006/relationships/image" Target="../media/image14.svg"/><Relationship Id="rId19" Type="http://schemas.openxmlformats.org/officeDocument/2006/relationships/image" Target="../media/image23.png"/><Relationship Id="rId4" Type="http://schemas.openxmlformats.org/officeDocument/2006/relationships/image" Target="../media/image8.svg"/><Relationship Id="rId9" Type="http://schemas.openxmlformats.org/officeDocument/2006/relationships/image" Target="../media/image13.png"/><Relationship Id="rId14" Type="http://schemas.openxmlformats.org/officeDocument/2006/relationships/image" Target="../media/image18.svg"/><Relationship Id="rId22" Type="http://schemas.openxmlformats.org/officeDocument/2006/relationships/image" Target="../media/image26.svg"/></Relationships>
</file>

<file path=ppt/slides/_rels/slide4.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41.png"/><Relationship Id="rId18" Type="http://schemas.openxmlformats.org/officeDocument/2006/relationships/image" Target="../media/image45.svg"/><Relationship Id="rId3" Type="http://schemas.openxmlformats.org/officeDocument/2006/relationships/image" Target="../media/image31.png"/><Relationship Id="rId21" Type="http://schemas.openxmlformats.org/officeDocument/2006/relationships/image" Target="../media/image48.svg"/><Relationship Id="rId7" Type="http://schemas.openxmlformats.org/officeDocument/2006/relationships/image" Target="../media/image35.png"/><Relationship Id="rId12" Type="http://schemas.openxmlformats.org/officeDocument/2006/relationships/image" Target="../media/image40.svg"/><Relationship Id="rId17" Type="http://schemas.openxmlformats.org/officeDocument/2006/relationships/image" Target="../media/image44.png"/><Relationship Id="rId25" Type="http://schemas.openxmlformats.org/officeDocument/2006/relationships/image" Target="../media/image52.svg"/><Relationship Id="rId2" Type="http://schemas.openxmlformats.org/officeDocument/2006/relationships/notesSlide" Target="../notesSlides/notesSlide4.xml"/><Relationship Id="rId16" Type="http://schemas.openxmlformats.org/officeDocument/2006/relationships/image" Target="../media/image43.svg"/><Relationship Id="rId20"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34.svg"/><Relationship Id="rId11" Type="http://schemas.openxmlformats.org/officeDocument/2006/relationships/image" Target="../media/image39.png"/><Relationship Id="rId24" Type="http://schemas.openxmlformats.org/officeDocument/2006/relationships/image" Target="../media/image51.svg"/><Relationship Id="rId5" Type="http://schemas.openxmlformats.org/officeDocument/2006/relationships/image" Target="../media/image33.png"/><Relationship Id="rId15" Type="http://schemas.openxmlformats.org/officeDocument/2006/relationships/image" Target="../media/image23.png"/><Relationship Id="rId23" Type="http://schemas.openxmlformats.org/officeDocument/2006/relationships/image" Target="../media/image50.png"/><Relationship Id="rId10" Type="http://schemas.openxmlformats.org/officeDocument/2006/relationships/image" Target="../media/image38.svg"/><Relationship Id="rId19" Type="http://schemas.openxmlformats.org/officeDocument/2006/relationships/image" Target="../media/image46.svg"/><Relationship Id="rId4" Type="http://schemas.openxmlformats.org/officeDocument/2006/relationships/image" Target="../media/image32.svg"/><Relationship Id="rId9" Type="http://schemas.openxmlformats.org/officeDocument/2006/relationships/image" Target="../media/image37.png"/><Relationship Id="rId14" Type="http://schemas.openxmlformats.org/officeDocument/2006/relationships/image" Target="../media/image42.svg"/><Relationship Id="rId22" Type="http://schemas.openxmlformats.org/officeDocument/2006/relationships/image" Target="../media/image49.svg"/></Relationships>
</file>

<file path=ppt/slides/_rels/slide5.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svg"/><Relationship Id="rId18" Type="http://schemas.openxmlformats.org/officeDocument/2006/relationships/image" Target="../media/image68.png"/><Relationship Id="rId3" Type="http://schemas.openxmlformats.org/officeDocument/2006/relationships/image" Target="../media/image53.png"/><Relationship Id="rId21" Type="http://schemas.openxmlformats.org/officeDocument/2006/relationships/image" Target="../media/image71.svg"/><Relationship Id="rId7" Type="http://schemas.openxmlformats.org/officeDocument/2006/relationships/image" Target="../media/image57.png"/><Relationship Id="rId12" Type="http://schemas.openxmlformats.org/officeDocument/2006/relationships/image" Target="../media/image62.svg"/><Relationship Id="rId17" Type="http://schemas.openxmlformats.org/officeDocument/2006/relationships/image" Target="../media/image67.svg"/><Relationship Id="rId2" Type="http://schemas.openxmlformats.org/officeDocument/2006/relationships/notesSlide" Target="../notesSlides/notesSlide5.xml"/><Relationship Id="rId16" Type="http://schemas.openxmlformats.org/officeDocument/2006/relationships/image" Target="../media/image66.png"/><Relationship Id="rId20" Type="http://schemas.openxmlformats.org/officeDocument/2006/relationships/image" Target="../media/image70.svg"/><Relationship Id="rId1" Type="http://schemas.openxmlformats.org/officeDocument/2006/relationships/slideLayout" Target="../slideLayouts/slideLayout1.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svg"/><Relationship Id="rId10" Type="http://schemas.openxmlformats.org/officeDocument/2006/relationships/image" Target="../media/image60.svg"/><Relationship Id="rId19" Type="http://schemas.openxmlformats.org/officeDocument/2006/relationships/image" Target="../media/image69.sv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72.svg"/></Relationships>
</file>

<file path=ppt/slides/_rels/slide6.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53.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54.svg"/><Relationship Id="rId9" Type="http://schemas.openxmlformats.org/officeDocument/2006/relationships/image" Target="../media/image7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2.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red rectangle with white background&#10;&#10;AI-generated content may be incorrect.">
            <a:extLst>
              <a:ext uri="{FF2B5EF4-FFF2-40B4-BE49-F238E27FC236}">
                <a16:creationId xmlns:a16="http://schemas.microsoft.com/office/drawing/2014/main" id="{F23438C3-F419-9A23-2701-DA839A8012CF}"/>
              </a:ext>
            </a:extLst>
          </p:cNvPr>
          <p:cNvPicPr>
            <a:picLocks noChangeAspect="1"/>
          </p:cNvPicPr>
          <p:nvPr/>
        </p:nvPicPr>
        <p:blipFill>
          <a:blip r:embed="rId3"/>
          <a:stretch>
            <a:fillRect/>
          </a:stretch>
        </p:blipFill>
        <p:spPr>
          <a:xfrm>
            <a:off x="-1" y="0"/>
            <a:ext cx="12188951" cy="4754555"/>
          </a:xfrm>
          <a:prstGeom prst="rect">
            <a:avLst/>
          </a:prstGeom>
        </p:spPr>
      </p:pic>
      <p:pic>
        <p:nvPicPr>
          <p:cNvPr id="2" name="Object 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06471" y="5182579"/>
            <a:ext cx="961784" cy="38090"/>
          </a:xfrm>
          <a:prstGeom prst="rect">
            <a:avLst/>
          </a:prstGeom>
        </p:spPr>
      </p:pic>
      <p:sp>
        <p:nvSpPr>
          <p:cNvPr id="3" name="Object 2"/>
          <p:cNvSpPr/>
          <p:nvPr/>
        </p:nvSpPr>
        <p:spPr>
          <a:xfrm>
            <a:off x="861797" y="1656376"/>
            <a:ext cx="10441460" cy="1632675"/>
          </a:xfrm>
          <a:prstGeom prst="rect">
            <a:avLst/>
          </a:prstGeom>
          <a:noFill/>
        </p:spPr>
        <p:txBody>
          <a:bodyPr wrap="square" lIns="0" tIns="0" rIns="0" bIns="0" rtlCol="0" anchor="ctr"/>
          <a:lstStyle/>
          <a:p>
            <a:pPr algn="ctr">
              <a:lnSpc>
                <a:spcPts val="2879"/>
              </a:lnSpc>
              <a:buNone/>
            </a:pPr>
            <a:r>
              <a:rPr lang="en-US" sz="3600" b="1" kern="0" spc="101" dirty="0">
                <a:solidFill>
                  <a:srgbClr val="000000">
                    <a:alpha val="80000"/>
                  </a:srgbClr>
                </a:solidFill>
                <a:latin typeface="+mj-lt"/>
                <a:ea typeface="Roboto Slab" pitchFamily="34" charset="-122"/>
                <a:cs typeface="Roboto Slab" pitchFamily="34" charset="-120"/>
              </a:rPr>
              <a:t>E-Commerce Management System </a:t>
            </a:r>
          </a:p>
          <a:p>
            <a:pPr algn="ctr">
              <a:lnSpc>
                <a:spcPts val="2879"/>
              </a:lnSpc>
              <a:buNone/>
            </a:pPr>
            <a:endParaRPr lang="en-US" sz="3600" b="1" kern="0" spc="101" dirty="0">
              <a:solidFill>
                <a:srgbClr val="000000">
                  <a:alpha val="80000"/>
                </a:srgbClr>
              </a:solidFill>
              <a:latin typeface="+mj-lt"/>
              <a:ea typeface="Roboto Slab" pitchFamily="34" charset="-122"/>
              <a:cs typeface="Roboto Slab" pitchFamily="34" charset="-120"/>
            </a:endParaRPr>
          </a:p>
          <a:p>
            <a:pPr algn="ctr">
              <a:lnSpc>
                <a:spcPts val="2879"/>
              </a:lnSpc>
              <a:buNone/>
            </a:pPr>
            <a:r>
              <a:rPr lang="en-US" sz="3600" b="1" kern="0" spc="101" dirty="0">
                <a:solidFill>
                  <a:srgbClr val="000000">
                    <a:alpha val="80000"/>
                  </a:srgbClr>
                </a:solidFill>
                <a:latin typeface="+mj-lt"/>
                <a:ea typeface="Roboto Slab" pitchFamily="34" charset="-122"/>
                <a:cs typeface="Roboto Slab" pitchFamily="34" charset="-120"/>
              </a:rPr>
              <a:t>Target 2.0</a:t>
            </a:r>
            <a:endParaRPr lang="en-US" sz="3600" b="1" dirty="0">
              <a:latin typeface="+mj-lt"/>
            </a:endParaRPr>
          </a:p>
        </p:txBody>
      </p:sp>
      <p:sp>
        <p:nvSpPr>
          <p:cNvPr id="12" name="Object 2">
            <a:extLst>
              <a:ext uri="{FF2B5EF4-FFF2-40B4-BE49-F238E27FC236}">
                <a16:creationId xmlns:a16="http://schemas.microsoft.com/office/drawing/2014/main" id="{A5DFD587-B308-D252-CA2D-B838C12C81C4}"/>
              </a:ext>
            </a:extLst>
          </p:cNvPr>
          <p:cNvSpPr/>
          <p:nvPr/>
        </p:nvSpPr>
        <p:spPr>
          <a:xfrm>
            <a:off x="2406471" y="5220669"/>
            <a:ext cx="4448433" cy="1084927"/>
          </a:xfrm>
          <a:prstGeom prst="rect">
            <a:avLst/>
          </a:prstGeom>
          <a:noFill/>
        </p:spPr>
        <p:txBody>
          <a:bodyPr wrap="square" lIns="0" tIns="0" rIns="0" bIns="0" rtlCol="0" anchor="ctr"/>
          <a:lstStyle/>
          <a:p>
            <a:pPr>
              <a:buNone/>
            </a:pPr>
            <a:r>
              <a:rPr lang="en-US" sz="1400" i="0" dirty="0">
                <a:effectLst/>
                <a:latin typeface="Cambria" panose="02040503050406030204" pitchFamily="18" charset="0"/>
                <a:ea typeface="Apple Symbols" panose="02000000000000000000" pitchFamily="2" charset="-79"/>
                <a:cs typeface="Apple Symbols" panose="02000000000000000000" pitchFamily="2" charset="-79"/>
              </a:rPr>
              <a:t>Course:                DAMG6210</a:t>
            </a:r>
            <a:br>
              <a:rPr lang="en-US" sz="1400" i="0" dirty="0">
                <a:effectLst/>
                <a:latin typeface="Cambria" panose="02040503050406030204" pitchFamily="18" charset="0"/>
                <a:ea typeface="Apple Symbols" panose="02000000000000000000" pitchFamily="2" charset="-79"/>
                <a:cs typeface="Apple Symbols" panose="02000000000000000000" pitchFamily="2" charset="-79"/>
              </a:rPr>
            </a:br>
            <a:r>
              <a:rPr lang="en-US" sz="1400" i="0" dirty="0">
                <a:effectLst/>
                <a:latin typeface="Cambria" panose="02040503050406030204" pitchFamily="18" charset="0"/>
                <a:ea typeface="Apple Symbols" panose="02000000000000000000" pitchFamily="2" charset="-79"/>
                <a:cs typeface="Apple Symbols" panose="02000000000000000000" pitchFamily="2" charset="-79"/>
              </a:rPr>
              <a:t>Professor:           Simon Wang</a:t>
            </a:r>
            <a:br>
              <a:rPr lang="en-US" sz="1400" i="0" dirty="0">
                <a:effectLst/>
                <a:latin typeface="Cambria" panose="02040503050406030204" pitchFamily="18" charset="0"/>
                <a:ea typeface="Apple Symbols" panose="02000000000000000000" pitchFamily="2" charset="-79"/>
                <a:cs typeface="Apple Symbols" panose="02000000000000000000" pitchFamily="2" charset="-79"/>
              </a:rPr>
            </a:br>
            <a:r>
              <a:rPr lang="en-US" sz="1400" dirty="0">
                <a:effectLst/>
                <a:latin typeface="Cambria" panose="02040503050406030204" pitchFamily="18" charset="0"/>
                <a:ea typeface="Apple Symbols" panose="02000000000000000000" pitchFamily="2" charset="-79"/>
                <a:cs typeface="Apple Symbols" panose="02000000000000000000" pitchFamily="2" charset="-79"/>
              </a:rPr>
              <a:t>Project Team3:  Yang Zheng, Mengyun Xie,  Chenni Xu</a:t>
            </a:r>
          </a:p>
        </p:txBody>
      </p:sp>
      <p:pic>
        <p:nvPicPr>
          <p:cNvPr id="14" name="Picture 13" descr="A red and white circle with a white center&#10;&#10;AI-generated content may be incorrect.">
            <a:extLst>
              <a:ext uri="{FF2B5EF4-FFF2-40B4-BE49-F238E27FC236}">
                <a16:creationId xmlns:a16="http://schemas.microsoft.com/office/drawing/2014/main" id="{1DF0F509-0E07-96A4-1099-25C03F96FE34}"/>
              </a:ext>
            </a:extLst>
          </p:cNvPr>
          <p:cNvPicPr>
            <a:picLocks noChangeAspect="1"/>
          </p:cNvPicPr>
          <p:nvPr/>
        </p:nvPicPr>
        <p:blipFill>
          <a:blip r:embed="rId6"/>
          <a:stretch>
            <a:fillRect/>
          </a:stretch>
        </p:blipFill>
        <p:spPr>
          <a:xfrm>
            <a:off x="278986" y="5077244"/>
            <a:ext cx="1682485" cy="154143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25" y="912186"/>
            <a:ext cx="390427" cy="47613"/>
          </a:xfrm>
          <a:prstGeom prst="rect">
            <a:avLst/>
          </a:prstGeom>
        </p:spPr>
      </p:pic>
      <p:sp>
        <p:nvSpPr>
          <p:cNvPr id="3" name="Object 2"/>
          <p:cNvSpPr/>
          <p:nvPr/>
        </p:nvSpPr>
        <p:spPr>
          <a:xfrm>
            <a:off x="476131" y="399727"/>
            <a:ext cx="12188952" cy="365579"/>
          </a:xfrm>
          <a:prstGeom prst="rect">
            <a:avLst/>
          </a:prstGeom>
          <a:noFill/>
        </p:spPr>
        <p:txBody>
          <a:bodyPr wrap="square" lIns="0" tIns="0" rIns="0" bIns="0" rtlCol="0" anchor="t"/>
          <a:lstStyle/>
          <a:p>
            <a:pPr algn="l">
              <a:lnSpc>
                <a:spcPts val="2879"/>
              </a:lnSpc>
              <a:buNone/>
            </a:pPr>
            <a:r>
              <a:rPr lang="en-US" sz="2531" kern="0" spc="101" dirty="0">
                <a:solidFill>
                  <a:srgbClr val="FFFFFF">
                    <a:alpha val="80000"/>
                  </a:srgbClr>
                </a:solidFill>
                <a:latin typeface="Roboto Slab" pitchFamily="34" charset="0"/>
                <a:ea typeface="Roboto Slab" pitchFamily="34" charset="-122"/>
                <a:cs typeface="Roboto Slab" pitchFamily="34" charset="-120"/>
              </a:rPr>
              <a:t>Optimizing the E-Commerce Workflow</a:t>
            </a:r>
            <a:endParaRPr lang="en-US" dirty="0"/>
          </a:p>
        </p:txBody>
      </p:sp>
      <p:pic>
        <p:nvPicPr>
          <p:cNvPr id="4" name="Object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125" y="2685378"/>
            <a:ext cx="2961534" cy="1199850"/>
          </a:xfrm>
          <a:prstGeom prst="rect">
            <a:avLst/>
          </a:prstGeom>
        </p:spPr>
      </p:pic>
      <p:sp>
        <p:nvSpPr>
          <p:cNvPr id="5" name="Object 4"/>
          <p:cNvSpPr/>
          <p:nvPr/>
        </p:nvSpPr>
        <p:spPr>
          <a:xfrm>
            <a:off x="552312" y="3066804"/>
            <a:ext cx="2513971" cy="432089"/>
          </a:xfrm>
          <a:prstGeom prst="rect">
            <a:avLst/>
          </a:prstGeom>
          <a:noFill/>
        </p:spPr>
        <p:txBody>
          <a:bodyPr wrap="square" lIns="0" tIns="0" rIns="0" bIns="0" rtlCol="0" anchor="t"/>
          <a:lstStyle/>
          <a:p>
            <a:pPr algn="ctr">
              <a:lnSpc>
                <a:spcPts val="1702"/>
              </a:lnSpc>
              <a:buNone/>
            </a:pPr>
            <a:r>
              <a:rPr lang="en-US" sz="1260" b="1" kern="0" spc="126" dirty="0">
                <a:solidFill>
                  <a:srgbClr val="FFFFFF">
                    <a:alpha val="80000"/>
                  </a:srgbClr>
                </a:solidFill>
                <a:latin typeface="Roboto" pitchFamily="34" charset="0"/>
                <a:ea typeface="Roboto" pitchFamily="34" charset="-122"/>
                <a:cs typeface="Roboto" pitchFamily="34" charset="-120"/>
              </a:rPr>
              <a:t>CUSTOMER ORDER PLACEMENT</a:t>
            </a:r>
            <a:endParaRPr lang="en-US" dirty="0"/>
          </a:p>
        </p:txBody>
      </p:sp>
      <p:sp>
        <p:nvSpPr>
          <p:cNvPr id="6" name="Object 5"/>
          <p:cNvSpPr/>
          <p:nvPr/>
        </p:nvSpPr>
        <p:spPr>
          <a:xfrm>
            <a:off x="761810" y="1665194"/>
            <a:ext cx="2513971" cy="874593"/>
          </a:xfrm>
          <a:prstGeom prst="rect">
            <a:avLst/>
          </a:prstGeom>
          <a:noFill/>
        </p:spPr>
        <p:txBody>
          <a:bodyPr wrap="square" lIns="0" tIns="0" rIns="0" bIns="0" rtlCol="0" anchor="t"/>
          <a:lstStyle/>
          <a:p>
            <a:pPr algn="l">
              <a:lnSpc>
                <a:spcPts val="1722"/>
              </a:lnSpc>
              <a:buNone/>
            </a:pPr>
            <a:r>
              <a:rPr lang="en-US" sz="1211" kern="0" spc="24" dirty="0">
                <a:solidFill>
                  <a:srgbClr val="FFFFFF">
                    <a:alpha val="80000"/>
                  </a:srgbClr>
                </a:solidFill>
                <a:latin typeface="Roboto Slab" pitchFamily="34" charset="0"/>
                <a:ea typeface="Roboto Slab" pitchFamily="34" charset="-122"/>
                <a:cs typeface="Roboto Slab" pitchFamily="34" charset="-120"/>
              </a:rPr>
              <a:t>Customers visit the Target.com website and place orders for products through the e-commerce platform.</a:t>
            </a:r>
            <a:endParaRPr lang="en-US" dirty="0"/>
          </a:p>
        </p:txBody>
      </p:sp>
      <p:pic>
        <p:nvPicPr>
          <p:cNvPr id="7" name="Object 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37694" y="2685378"/>
            <a:ext cx="2952012" cy="1199850"/>
          </a:xfrm>
          <a:prstGeom prst="rect">
            <a:avLst/>
          </a:prstGeom>
        </p:spPr>
      </p:pic>
      <p:sp>
        <p:nvSpPr>
          <p:cNvPr id="8" name="Object 7"/>
          <p:cNvSpPr/>
          <p:nvPr/>
        </p:nvSpPr>
        <p:spPr>
          <a:xfrm>
            <a:off x="3613834" y="3176314"/>
            <a:ext cx="2199725" cy="216044"/>
          </a:xfrm>
          <a:prstGeom prst="rect">
            <a:avLst/>
          </a:prstGeom>
          <a:noFill/>
        </p:spPr>
        <p:txBody>
          <a:bodyPr wrap="square" lIns="0" tIns="0" rIns="0" bIns="0" rtlCol="0" anchor="t"/>
          <a:lstStyle/>
          <a:p>
            <a:pPr algn="ctr">
              <a:lnSpc>
                <a:spcPts val="1702"/>
              </a:lnSpc>
              <a:buNone/>
            </a:pPr>
            <a:r>
              <a:rPr lang="en-US" sz="1260" b="1" kern="0" spc="126" dirty="0">
                <a:solidFill>
                  <a:srgbClr val="FFFFFF">
                    <a:alpha val="80000"/>
                  </a:srgbClr>
                </a:solidFill>
                <a:latin typeface="Roboto" pitchFamily="34" charset="0"/>
                <a:ea typeface="Roboto" pitchFamily="34" charset="-122"/>
                <a:cs typeface="Roboto" pitchFamily="34" charset="-120"/>
              </a:rPr>
              <a:t>ORDER PROCESSING</a:t>
            </a:r>
            <a:endParaRPr lang="en-US" dirty="0"/>
          </a:p>
        </p:txBody>
      </p:sp>
      <p:sp>
        <p:nvSpPr>
          <p:cNvPr id="9" name="Object 8"/>
          <p:cNvSpPr/>
          <p:nvPr/>
        </p:nvSpPr>
        <p:spPr>
          <a:xfrm>
            <a:off x="3523369" y="1446173"/>
            <a:ext cx="2513971" cy="1093241"/>
          </a:xfrm>
          <a:prstGeom prst="rect">
            <a:avLst/>
          </a:prstGeom>
          <a:noFill/>
        </p:spPr>
        <p:txBody>
          <a:bodyPr wrap="square" lIns="0" tIns="0" rIns="0" bIns="0" rtlCol="0" anchor="t"/>
          <a:lstStyle/>
          <a:p>
            <a:pPr algn="l">
              <a:lnSpc>
                <a:spcPts val="1722"/>
              </a:lnSpc>
              <a:buNone/>
            </a:pPr>
            <a:r>
              <a:rPr lang="en-US" sz="1211" kern="0" spc="24" dirty="0">
                <a:solidFill>
                  <a:srgbClr val="FFFFFF">
                    <a:alpha val="80000"/>
                  </a:srgbClr>
                </a:solidFill>
                <a:latin typeface="Roboto Slab" pitchFamily="34" charset="0"/>
                <a:ea typeface="Roboto Slab" pitchFamily="34" charset="-122"/>
                <a:cs typeface="Roboto Slab" pitchFamily="34" charset="-120"/>
              </a:rPr>
              <a:t>The Target 2.0 database management system receives the customer order details and initiates the order processing workflow.</a:t>
            </a:r>
            <a:endParaRPr lang="en-US" dirty="0"/>
          </a:p>
        </p:txBody>
      </p:sp>
      <p:pic>
        <p:nvPicPr>
          <p:cNvPr id="10" name="Object 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99249" y="2685378"/>
            <a:ext cx="2961534" cy="1199850"/>
          </a:xfrm>
          <a:prstGeom prst="rect">
            <a:avLst/>
          </a:prstGeom>
        </p:spPr>
      </p:pic>
      <p:sp>
        <p:nvSpPr>
          <p:cNvPr id="11" name="Object 10"/>
          <p:cNvSpPr/>
          <p:nvPr/>
        </p:nvSpPr>
        <p:spPr>
          <a:xfrm>
            <a:off x="6375393" y="3176314"/>
            <a:ext cx="2199725" cy="216044"/>
          </a:xfrm>
          <a:prstGeom prst="rect">
            <a:avLst/>
          </a:prstGeom>
          <a:noFill/>
        </p:spPr>
        <p:txBody>
          <a:bodyPr wrap="square" lIns="0" tIns="0" rIns="0" bIns="0" rtlCol="0" anchor="t"/>
          <a:lstStyle/>
          <a:p>
            <a:pPr algn="ctr">
              <a:lnSpc>
                <a:spcPts val="1702"/>
              </a:lnSpc>
              <a:buNone/>
            </a:pPr>
            <a:r>
              <a:rPr lang="en-US" sz="1260" b="1" kern="0" spc="126" dirty="0">
                <a:solidFill>
                  <a:srgbClr val="FFFFFF">
                    <a:alpha val="80000"/>
                  </a:srgbClr>
                </a:solidFill>
                <a:latin typeface="Roboto" pitchFamily="34" charset="0"/>
                <a:ea typeface="Roboto" pitchFamily="34" charset="-122"/>
                <a:cs typeface="Roboto" pitchFamily="34" charset="-120"/>
              </a:rPr>
              <a:t>INVENTORY LOOKUP</a:t>
            </a:r>
            <a:endParaRPr lang="en-US" dirty="0"/>
          </a:p>
        </p:txBody>
      </p:sp>
      <p:sp>
        <p:nvSpPr>
          <p:cNvPr id="12" name="Object 11"/>
          <p:cNvSpPr/>
          <p:nvPr/>
        </p:nvSpPr>
        <p:spPr>
          <a:xfrm>
            <a:off x="6284928" y="1446173"/>
            <a:ext cx="2513971" cy="1093241"/>
          </a:xfrm>
          <a:prstGeom prst="rect">
            <a:avLst/>
          </a:prstGeom>
          <a:noFill/>
        </p:spPr>
        <p:txBody>
          <a:bodyPr wrap="square" lIns="0" tIns="0" rIns="0" bIns="0" rtlCol="0" anchor="t"/>
          <a:lstStyle/>
          <a:p>
            <a:pPr algn="l">
              <a:lnSpc>
                <a:spcPts val="1722"/>
              </a:lnSpc>
              <a:buNone/>
            </a:pPr>
            <a:r>
              <a:rPr lang="en-US" sz="1211" kern="0" spc="24" dirty="0">
                <a:solidFill>
                  <a:srgbClr val="FFFFFF">
                    <a:alpha val="80000"/>
                  </a:srgbClr>
                </a:solidFill>
                <a:latin typeface="Roboto Slab" pitchFamily="34" charset="0"/>
                <a:ea typeface="Roboto Slab" pitchFamily="34" charset="-122"/>
                <a:cs typeface="Roboto Slab" pitchFamily="34" charset="-120"/>
              </a:rPr>
              <a:t>The system checks the available inventory levels for the ordered items in the database and reserves the necessary stock.</a:t>
            </a:r>
            <a:endParaRPr lang="en-US" dirty="0"/>
          </a:p>
        </p:txBody>
      </p:sp>
      <p:pic>
        <p:nvPicPr>
          <p:cNvPr id="13" name="Object 12"/>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60804" y="2685378"/>
            <a:ext cx="2961534" cy="1199850"/>
          </a:xfrm>
          <a:prstGeom prst="rect">
            <a:avLst/>
          </a:prstGeom>
        </p:spPr>
      </p:pic>
      <p:sp>
        <p:nvSpPr>
          <p:cNvPr id="14" name="Object 13"/>
          <p:cNvSpPr/>
          <p:nvPr/>
        </p:nvSpPr>
        <p:spPr>
          <a:xfrm>
            <a:off x="9136953" y="3066804"/>
            <a:ext cx="2199725" cy="432089"/>
          </a:xfrm>
          <a:prstGeom prst="rect">
            <a:avLst/>
          </a:prstGeom>
          <a:noFill/>
        </p:spPr>
        <p:txBody>
          <a:bodyPr wrap="square" lIns="0" tIns="0" rIns="0" bIns="0" rtlCol="0" anchor="t"/>
          <a:lstStyle/>
          <a:p>
            <a:pPr algn="ctr">
              <a:lnSpc>
                <a:spcPts val="1702"/>
              </a:lnSpc>
              <a:buNone/>
            </a:pPr>
            <a:r>
              <a:rPr lang="en-US" sz="1260" b="1" kern="0" spc="126" dirty="0">
                <a:solidFill>
                  <a:srgbClr val="FFFFFF">
                    <a:alpha val="80000"/>
                  </a:srgbClr>
                </a:solidFill>
                <a:latin typeface="Roboto" pitchFamily="34" charset="0"/>
                <a:ea typeface="Roboto" pitchFamily="34" charset="-122"/>
                <a:cs typeface="Roboto" pitchFamily="34" charset="-120"/>
              </a:rPr>
              <a:t>PAYMENT AUTHORIZATION</a:t>
            </a:r>
            <a:endParaRPr lang="en-US" dirty="0"/>
          </a:p>
        </p:txBody>
      </p:sp>
      <p:sp>
        <p:nvSpPr>
          <p:cNvPr id="15" name="Object 14"/>
          <p:cNvSpPr/>
          <p:nvPr/>
        </p:nvSpPr>
        <p:spPr>
          <a:xfrm>
            <a:off x="9046488" y="1446173"/>
            <a:ext cx="2513971" cy="1093241"/>
          </a:xfrm>
          <a:prstGeom prst="rect">
            <a:avLst/>
          </a:prstGeom>
          <a:noFill/>
        </p:spPr>
        <p:txBody>
          <a:bodyPr wrap="square" lIns="0" tIns="0" rIns="0" bIns="0" rtlCol="0" anchor="t"/>
          <a:lstStyle/>
          <a:p>
            <a:pPr algn="l">
              <a:lnSpc>
                <a:spcPts val="1722"/>
              </a:lnSpc>
              <a:buNone/>
            </a:pPr>
            <a:r>
              <a:rPr lang="en-US" sz="1211" kern="0" spc="24" dirty="0">
                <a:solidFill>
                  <a:srgbClr val="FFFFFF">
                    <a:alpha val="80000"/>
                  </a:srgbClr>
                </a:solidFill>
                <a:latin typeface="Roboto Slab" pitchFamily="34" charset="0"/>
                <a:ea typeface="Roboto Slab" pitchFamily="34" charset="-122"/>
                <a:cs typeface="Roboto Slab" pitchFamily="34" charset="-120"/>
              </a:rPr>
              <a:t>The payment information provided by the customer is securely processed and authorized through the database system.</a:t>
            </a:r>
            <a:endParaRPr lang="en-US" dirty="0"/>
          </a:p>
        </p:txBody>
      </p:sp>
      <p:pic>
        <p:nvPicPr>
          <p:cNvPr id="16" name="Object 15"/>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6125" y="3970932"/>
            <a:ext cx="2961534" cy="1199850"/>
          </a:xfrm>
          <a:prstGeom prst="rect">
            <a:avLst/>
          </a:prstGeom>
        </p:spPr>
      </p:pic>
      <p:sp>
        <p:nvSpPr>
          <p:cNvPr id="17" name="Object 16"/>
          <p:cNvSpPr/>
          <p:nvPr/>
        </p:nvSpPr>
        <p:spPr>
          <a:xfrm>
            <a:off x="852274" y="4461868"/>
            <a:ext cx="2199725" cy="216044"/>
          </a:xfrm>
          <a:prstGeom prst="rect">
            <a:avLst/>
          </a:prstGeom>
          <a:noFill/>
        </p:spPr>
        <p:txBody>
          <a:bodyPr wrap="square" lIns="0" tIns="0" rIns="0" bIns="0" rtlCol="0" anchor="t"/>
          <a:lstStyle/>
          <a:p>
            <a:pPr algn="ctr">
              <a:lnSpc>
                <a:spcPts val="1702"/>
              </a:lnSpc>
              <a:buNone/>
            </a:pPr>
            <a:r>
              <a:rPr lang="en-US" sz="1260" b="1" kern="0" spc="126" dirty="0">
                <a:solidFill>
                  <a:srgbClr val="FFFFFF">
                    <a:alpha val="80000"/>
                  </a:srgbClr>
                </a:solidFill>
                <a:latin typeface="Roboto" pitchFamily="34" charset="0"/>
                <a:ea typeface="Roboto" pitchFamily="34" charset="-122"/>
                <a:cs typeface="Roboto" pitchFamily="34" charset="-120"/>
              </a:rPr>
              <a:t>ORDER FULFILLMENT</a:t>
            </a:r>
            <a:endParaRPr lang="en-US" dirty="0"/>
          </a:p>
        </p:txBody>
      </p:sp>
      <p:sp>
        <p:nvSpPr>
          <p:cNvPr id="18" name="Object 17"/>
          <p:cNvSpPr/>
          <p:nvPr/>
        </p:nvSpPr>
        <p:spPr>
          <a:xfrm>
            <a:off x="761810" y="5293311"/>
            <a:ext cx="2513971" cy="1093241"/>
          </a:xfrm>
          <a:prstGeom prst="rect">
            <a:avLst/>
          </a:prstGeom>
          <a:noFill/>
        </p:spPr>
        <p:txBody>
          <a:bodyPr wrap="square" lIns="0" tIns="0" rIns="0" bIns="0" rtlCol="0" anchor="t"/>
          <a:lstStyle/>
          <a:p>
            <a:pPr algn="l">
              <a:lnSpc>
                <a:spcPts val="1722"/>
              </a:lnSpc>
              <a:buNone/>
            </a:pPr>
            <a:r>
              <a:rPr lang="en-US" sz="1211" kern="0" spc="24" dirty="0">
                <a:solidFill>
                  <a:srgbClr val="FFFFFF">
                    <a:alpha val="80000"/>
                  </a:srgbClr>
                </a:solidFill>
                <a:latin typeface="Roboto Slab" pitchFamily="34" charset="0"/>
                <a:ea typeface="Roboto Slab" pitchFamily="34" charset="-122"/>
                <a:cs typeface="Roboto Slab" pitchFamily="34" charset="-120"/>
              </a:rPr>
              <a:t>Based on the order details, the system triggers the fulfillment process, including packaging and shipping the items to the customer.</a:t>
            </a:r>
            <a:endParaRPr lang="en-US" dirty="0"/>
          </a:p>
        </p:txBody>
      </p:sp>
      <p:pic>
        <p:nvPicPr>
          <p:cNvPr id="19" name="Object 18"/>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37694" y="3970932"/>
            <a:ext cx="2952012" cy="1199850"/>
          </a:xfrm>
          <a:prstGeom prst="rect">
            <a:avLst/>
          </a:prstGeom>
        </p:spPr>
      </p:pic>
      <p:sp>
        <p:nvSpPr>
          <p:cNvPr id="20" name="Object 19"/>
          <p:cNvSpPr/>
          <p:nvPr/>
        </p:nvSpPr>
        <p:spPr>
          <a:xfrm>
            <a:off x="3613834" y="4461868"/>
            <a:ext cx="2199725" cy="216044"/>
          </a:xfrm>
          <a:prstGeom prst="rect">
            <a:avLst/>
          </a:prstGeom>
          <a:noFill/>
        </p:spPr>
        <p:txBody>
          <a:bodyPr wrap="square" lIns="0" tIns="0" rIns="0" bIns="0" rtlCol="0" anchor="t"/>
          <a:lstStyle/>
          <a:p>
            <a:pPr algn="ctr">
              <a:lnSpc>
                <a:spcPts val="1702"/>
              </a:lnSpc>
              <a:buNone/>
            </a:pPr>
            <a:r>
              <a:rPr lang="en-US" sz="1260" b="1" kern="0" spc="126" dirty="0">
                <a:solidFill>
                  <a:srgbClr val="FFFFFF">
                    <a:alpha val="80000"/>
                  </a:srgbClr>
                </a:solidFill>
                <a:latin typeface="Roboto" pitchFamily="34" charset="0"/>
                <a:ea typeface="Roboto" pitchFamily="34" charset="-122"/>
                <a:cs typeface="Roboto" pitchFamily="34" charset="-120"/>
              </a:rPr>
              <a:t>SHIPMENT TRACKING</a:t>
            </a:r>
            <a:endParaRPr lang="en-US" dirty="0"/>
          </a:p>
        </p:txBody>
      </p:sp>
      <p:sp>
        <p:nvSpPr>
          <p:cNvPr id="21" name="Object 20"/>
          <p:cNvSpPr/>
          <p:nvPr/>
        </p:nvSpPr>
        <p:spPr>
          <a:xfrm>
            <a:off x="3523369" y="5293311"/>
            <a:ext cx="2513971" cy="1093241"/>
          </a:xfrm>
          <a:prstGeom prst="rect">
            <a:avLst/>
          </a:prstGeom>
          <a:noFill/>
        </p:spPr>
        <p:txBody>
          <a:bodyPr wrap="square" lIns="0" tIns="0" rIns="0" bIns="0" rtlCol="0" anchor="t"/>
          <a:lstStyle/>
          <a:p>
            <a:pPr algn="l">
              <a:lnSpc>
                <a:spcPts val="1722"/>
              </a:lnSpc>
              <a:buNone/>
            </a:pPr>
            <a:r>
              <a:rPr lang="en-US" sz="1211" kern="0" spc="24" dirty="0">
                <a:solidFill>
                  <a:srgbClr val="FFFFFF">
                    <a:alpha val="80000"/>
                  </a:srgbClr>
                </a:solidFill>
                <a:latin typeface="Roboto Slab" pitchFamily="34" charset="0"/>
                <a:ea typeface="Roboto Slab" pitchFamily="34" charset="-122"/>
                <a:cs typeface="Roboto Slab" pitchFamily="34" charset="-120"/>
              </a:rPr>
              <a:t>The database management system tracks the order status and shipping details, providing real-time updates to the customer.</a:t>
            </a:r>
            <a:endParaRPr lang="en-US" dirty="0"/>
          </a:p>
        </p:txBody>
      </p:sp>
      <p:pic>
        <p:nvPicPr>
          <p:cNvPr id="22" name="Object 2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99249" y="3970932"/>
            <a:ext cx="2961534" cy="1199850"/>
          </a:xfrm>
          <a:prstGeom prst="rect">
            <a:avLst/>
          </a:prstGeom>
        </p:spPr>
      </p:pic>
      <p:sp>
        <p:nvSpPr>
          <p:cNvPr id="23" name="Object 22"/>
          <p:cNvSpPr/>
          <p:nvPr/>
        </p:nvSpPr>
        <p:spPr>
          <a:xfrm>
            <a:off x="6375393" y="4352358"/>
            <a:ext cx="2199725" cy="432089"/>
          </a:xfrm>
          <a:prstGeom prst="rect">
            <a:avLst/>
          </a:prstGeom>
          <a:noFill/>
        </p:spPr>
        <p:txBody>
          <a:bodyPr wrap="square" lIns="0" tIns="0" rIns="0" bIns="0" rtlCol="0" anchor="t"/>
          <a:lstStyle/>
          <a:p>
            <a:pPr algn="ctr">
              <a:lnSpc>
                <a:spcPts val="1702"/>
              </a:lnSpc>
              <a:buNone/>
            </a:pPr>
            <a:r>
              <a:rPr lang="en-US" sz="1260" b="1" kern="0" spc="126" dirty="0">
                <a:solidFill>
                  <a:srgbClr val="FFFFFF">
                    <a:alpha val="80000"/>
                  </a:srgbClr>
                </a:solidFill>
                <a:latin typeface="Roboto" pitchFamily="34" charset="0"/>
                <a:ea typeface="Roboto" pitchFamily="34" charset="-122"/>
                <a:cs typeface="Roboto" pitchFamily="34" charset="-120"/>
              </a:rPr>
              <a:t>POST-PURCHASE SUPPORT</a:t>
            </a:r>
            <a:endParaRPr lang="en-US" dirty="0"/>
          </a:p>
        </p:txBody>
      </p:sp>
      <p:sp>
        <p:nvSpPr>
          <p:cNvPr id="24" name="Object 23"/>
          <p:cNvSpPr/>
          <p:nvPr/>
        </p:nvSpPr>
        <p:spPr>
          <a:xfrm>
            <a:off x="6284928" y="5293311"/>
            <a:ext cx="2513971" cy="1093241"/>
          </a:xfrm>
          <a:prstGeom prst="rect">
            <a:avLst/>
          </a:prstGeom>
          <a:noFill/>
        </p:spPr>
        <p:txBody>
          <a:bodyPr wrap="square" lIns="0" tIns="0" rIns="0" bIns="0" rtlCol="0" anchor="t"/>
          <a:lstStyle/>
          <a:p>
            <a:pPr algn="l">
              <a:lnSpc>
                <a:spcPts val="1722"/>
              </a:lnSpc>
              <a:buNone/>
            </a:pPr>
            <a:r>
              <a:rPr lang="en-US" sz="1211" kern="0" spc="24" dirty="0">
                <a:solidFill>
                  <a:srgbClr val="FFFFFF">
                    <a:alpha val="80000"/>
                  </a:srgbClr>
                </a:solidFill>
                <a:latin typeface="Roboto Slab" pitchFamily="34" charset="0"/>
                <a:ea typeface="Roboto Slab" pitchFamily="34" charset="-122"/>
                <a:cs typeface="Roboto Slab" pitchFamily="34" charset="-120"/>
              </a:rPr>
              <a:t>The system integrates with customer service tools to handle any post-purchase inquiries, returns, or exchanges.</a:t>
            </a:r>
            <a:endParaRPr lang="en-US" dirty="0"/>
          </a:p>
        </p:txBody>
      </p:sp>
      <p:pic>
        <p:nvPicPr>
          <p:cNvPr id="25" name="Object 24"/>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60804" y="3970932"/>
            <a:ext cx="2961534" cy="1199850"/>
          </a:xfrm>
          <a:prstGeom prst="rect">
            <a:avLst/>
          </a:prstGeom>
        </p:spPr>
      </p:pic>
      <p:sp>
        <p:nvSpPr>
          <p:cNvPr id="26" name="Object 25"/>
          <p:cNvSpPr/>
          <p:nvPr/>
        </p:nvSpPr>
        <p:spPr>
          <a:xfrm>
            <a:off x="9136953" y="4461868"/>
            <a:ext cx="2199725" cy="216044"/>
          </a:xfrm>
          <a:prstGeom prst="rect">
            <a:avLst/>
          </a:prstGeom>
          <a:noFill/>
        </p:spPr>
        <p:txBody>
          <a:bodyPr wrap="square" lIns="0" tIns="0" rIns="0" bIns="0" rtlCol="0" anchor="t"/>
          <a:lstStyle/>
          <a:p>
            <a:pPr algn="ctr">
              <a:lnSpc>
                <a:spcPts val="1702"/>
              </a:lnSpc>
              <a:buNone/>
            </a:pPr>
            <a:r>
              <a:rPr lang="en-US" sz="1260" b="1" kern="0" spc="126" dirty="0">
                <a:solidFill>
                  <a:srgbClr val="FFFFFF">
                    <a:alpha val="80000"/>
                  </a:srgbClr>
                </a:solidFill>
                <a:latin typeface="Roboto" pitchFamily="34" charset="0"/>
                <a:ea typeface="Roboto" pitchFamily="34" charset="-122"/>
                <a:cs typeface="Roboto" pitchFamily="34" charset="-120"/>
              </a:rPr>
              <a:t>DATA ANALYTICS</a:t>
            </a:r>
            <a:endParaRPr lang="en-US" dirty="0"/>
          </a:p>
        </p:txBody>
      </p:sp>
      <p:sp>
        <p:nvSpPr>
          <p:cNvPr id="27" name="Object 26"/>
          <p:cNvSpPr/>
          <p:nvPr/>
        </p:nvSpPr>
        <p:spPr>
          <a:xfrm>
            <a:off x="9046488" y="5293311"/>
            <a:ext cx="2513971" cy="1311890"/>
          </a:xfrm>
          <a:prstGeom prst="rect">
            <a:avLst/>
          </a:prstGeom>
          <a:noFill/>
        </p:spPr>
        <p:txBody>
          <a:bodyPr wrap="square" lIns="0" tIns="0" rIns="0" bIns="0" rtlCol="0" anchor="t"/>
          <a:lstStyle/>
          <a:p>
            <a:pPr algn="l">
              <a:lnSpc>
                <a:spcPts val="1722"/>
              </a:lnSpc>
              <a:buNone/>
            </a:pPr>
            <a:r>
              <a:rPr lang="en-US" sz="1211" kern="0" spc="24" dirty="0">
                <a:solidFill>
                  <a:srgbClr val="FFFFFF">
                    <a:alpha val="80000"/>
                  </a:srgbClr>
                </a:solidFill>
                <a:latin typeface="Roboto Slab" pitchFamily="34" charset="0"/>
                <a:ea typeface="Roboto Slab" pitchFamily="34" charset="-122"/>
                <a:cs typeface="Roboto Slab" pitchFamily="34" charset="-120"/>
              </a:rPr>
              <a:t>The Target 2.0 database system aggregates and analyzes customer data to generate insights for improving the e-commerce workflow.</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295076"/>
          </a:xfrm>
          <a:prstGeom prst="rect">
            <a:avLst/>
          </a:prstGeom>
        </p:spPr>
      </p:pic>
      <p:sp>
        <p:nvSpPr>
          <p:cNvPr id="3" name="Object 2"/>
          <p:cNvSpPr/>
          <p:nvPr/>
        </p:nvSpPr>
        <p:spPr>
          <a:xfrm>
            <a:off x="476131" y="350923"/>
            <a:ext cx="12188952" cy="505592"/>
          </a:xfrm>
          <a:prstGeom prst="rect">
            <a:avLst/>
          </a:prstGeom>
          <a:noFill/>
        </p:spPr>
        <p:txBody>
          <a:bodyPr wrap="square" lIns="0" tIns="0" rIns="0" bIns="0" rtlCol="0" anchor="t"/>
          <a:lstStyle/>
          <a:p>
            <a:pPr algn="l">
              <a:lnSpc>
                <a:spcPts val="3983"/>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Target 2.0 Features</a:t>
            </a:r>
            <a:endParaRPr lang="en-US" dirty="0"/>
          </a:p>
        </p:txBody>
      </p:sp>
      <p:pic>
        <p:nvPicPr>
          <p:cNvPr id="4" name="Object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132" y="2691032"/>
            <a:ext cx="3875706" cy="1199850"/>
          </a:xfrm>
          <a:prstGeom prst="rect">
            <a:avLst/>
          </a:prstGeom>
        </p:spPr>
      </p:pic>
      <p:sp>
        <p:nvSpPr>
          <p:cNvPr id="5" name="Object 4"/>
          <p:cNvSpPr/>
          <p:nvPr/>
        </p:nvSpPr>
        <p:spPr>
          <a:xfrm>
            <a:off x="506287" y="3182028"/>
            <a:ext cx="3526516" cy="216044"/>
          </a:xfrm>
          <a:prstGeom prst="rect">
            <a:avLst/>
          </a:prstGeom>
          <a:noFill/>
        </p:spPr>
        <p:txBody>
          <a:bodyPr wrap="square" lIns="0" tIns="0" rIns="0" bIns="0" rtlCol="0" anchor="t"/>
          <a:lstStyle/>
          <a:p>
            <a:pPr algn="ctr">
              <a:lnSpc>
                <a:spcPts val="1702"/>
              </a:lnSpc>
              <a:buNone/>
            </a:pPr>
            <a:r>
              <a:rPr lang="en-US" sz="1260" b="1" kern="0" spc="126" dirty="0">
                <a:solidFill>
                  <a:srgbClr val="181818">
                    <a:alpha val="80000"/>
                  </a:srgbClr>
                </a:solidFill>
                <a:latin typeface="Roboto" pitchFamily="34" charset="0"/>
                <a:ea typeface="Roboto" pitchFamily="34" charset="-122"/>
                <a:cs typeface="Roboto" pitchFamily="34" charset="-120"/>
              </a:rPr>
              <a:t>SEAMLESS MANAGEMENT</a:t>
            </a:r>
            <a:endParaRPr lang="en-US" dirty="0"/>
          </a:p>
        </p:txBody>
      </p:sp>
      <p:sp>
        <p:nvSpPr>
          <p:cNvPr id="6" name="Object 5"/>
          <p:cNvSpPr/>
          <p:nvPr/>
        </p:nvSpPr>
        <p:spPr>
          <a:xfrm>
            <a:off x="761810" y="4006999"/>
            <a:ext cx="3526516" cy="1265839"/>
          </a:xfrm>
          <a:prstGeom prst="rect">
            <a:avLst/>
          </a:prstGeom>
          <a:noFill/>
        </p:spPr>
        <p:txBody>
          <a:bodyPr wrap="square" lIns="0" tIns="0" rIns="0" bIns="0" rtlCol="0" anchor="t"/>
          <a:lstStyle/>
          <a:p>
            <a:pPr algn="l">
              <a:lnSpc>
                <a:spcPts val="1994"/>
              </a:lnSpc>
              <a:buNone/>
            </a:pPr>
            <a:r>
              <a:rPr lang="en-US" sz="1275" kern="0" spc="38" dirty="0">
                <a:solidFill>
                  <a:srgbClr val="181818">
                    <a:alpha val="80000"/>
                  </a:srgbClr>
                </a:solidFill>
                <a:latin typeface="Roboto" pitchFamily="34" charset="0"/>
                <a:ea typeface="Roboto" pitchFamily="34" charset="-122"/>
                <a:cs typeface="Roboto" pitchFamily="34" charset="-120"/>
              </a:rPr>
              <a:t>The Target 2.0 E-Commerce Management System offers seamless integration and management of critical e-commerce data, including customers, orders, products, coupons, and logistics.</a:t>
            </a:r>
            <a:endParaRPr lang="en-US" dirty="0"/>
          </a:p>
        </p:txBody>
      </p:sp>
      <p:pic>
        <p:nvPicPr>
          <p:cNvPr id="7" name="Object 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58186" y="2691032"/>
            <a:ext cx="3875706" cy="1199850"/>
          </a:xfrm>
          <a:prstGeom prst="rect">
            <a:avLst/>
          </a:prstGeom>
        </p:spPr>
      </p:pic>
      <p:sp>
        <p:nvSpPr>
          <p:cNvPr id="8" name="Object 7"/>
          <p:cNvSpPr/>
          <p:nvPr/>
        </p:nvSpPr>
        <p:spPr>
          <a:xfrm>
            <a:off x="4488329" y="3182028"/>
            <a:ext cx="3212269" cy="216044"/>
          </a:xfrm>
          <a:prstGeom prst="rect">
            <a:avLst/>
          </a:prstGeom>
          <a:noFill/>
        </p:spPr>
        <p:txBody>
          <a:bodyPr wrap="square" lIns="0" tIns="0" rIns="0" bIns="0" rtlCol="0" anchor="t"/>
          <a:lstStyle/>
          <a:p>
            <a:pPr algn="ctr">
              <a:lnSpc>
                <a:spcPts val="1702"/>
              </a:lnSpc>
              <a:buNone/>
            </a:pPr>
            <a:r>
              <a:rPr lang="en-US" sz="1260" b="1" kern="0" spc="126" dirty="0">
                <a:solidFill>
                  <a:srgbClr val="181818">
                    <a:alpha val="80000"/>
                  </a:srgbClr>
                </a:solidFill>
                <a:latin typeface="Roboto" pitchFamily="34" charset="0"/>
                <a:ea typeface="Roboto" pitchFamily="34" charset="-122"/>
                <a:cs typeface="Roboto" pitchFamily="34" charset="-120"/>
              </a:rPr>
              <a:t>PRECISION AND SECURITY</a:t>
            </a:r>
            <a:endParaRPr lang="en-US" dirty="0"/>
          </a:p>
        </p:txBody>
      </p:sp>
      <p:sp>
        <p:nvSpPr>
          <p:cNvPr id="9" name="Object 8"/>
          <p:cNvSpPr/>
          <p:nvPr/>
        </p:nvSpPr>
        <p:spPr>
          <a:xfrm>
            <a:off x="4443889" y="4006999"/>
            <a:ext cx="3526516" cy="1265839"/>
          </a:xfrm>
          <a:prstGeom prst="rect">
            <a:avLst/>
          </a:prstGeom>
          <a:noFill/>
        </p:spPr>
        <p:txBody>
          <a:bodyPr wrap="square" lIns="0" tIns="0" rIns="0" bIns="0" rtlCol="0" anchor="t"/>
          <a:lstStyle/>
          <a:p>
            <a:pPr algn="l">
              <a:lnSpc>
                <a:spcPts val="1994"/>
              </a:lnSpc>
              <a:buNone/>
            </a:pPr>
            <a:r>
              <a:rPr lang="en-US" sz="1275" kern="0" spc="38" dirty="0">
                <a:solidFill>
                  <a:srgbClr val="181818">
                    <a:alpha val="80000"/>
                  </a:srgbClr>
                </a:solidFill>
                <a:latin typeface="Roboto" pitchFamily="34" charset="0"/>
                <a:ea typeface="Roboto" pitchFamily="34" charset="-122"/>
                <a:cs typeface="Roboto" pitchFamily="34" charset="-120"/>
              </a:rPr>
              <a:t>The system ensures precise, secure, and real-time operations for both customers and administrators, prioritizing data integrity and protecting sensitive information.</a:t>
            </a:r>
            <a:endParaRPr lang="en-US" dirty="0"/>
          </a:p>
        </p:txBody>
      </p:sp>
      <p:pic>
        <p:nvPicPr>
          <p:cNvPr id="10" name="Object 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40240" y="2691032"/>
            <a:ext cx="3875706" cy="1199850"/>
          </a:xfrm>
          <a:prstGeom prst="rect">
            <a:avLst/>
          </a:prstGeom>
        </p:spPr>
      </p:pic>
      <p:sp>
        <p:nvSpPr>
          <p:cNvPr id="11" name="Object 10"/>
          <p:cNvSpPr/>
          <p:nvPr/>
        </p:nvSpPr>
        <p:spPr>
          <a:xfrm>
            <a:off x="8170408" y="3182028"/>
            <a:ext cx="3212269" cy="216044"/>
          </a:xfrm>
          <a:prstGeom prst="rect">
            <a:avLst/>
          </a:prstGeom>
          <a:noFill/>
        </p:spPr>
        <p:txBody>
          <a:bodyPr wrap="square" lIns="0" tIns="0" rIns="0" bIns="0" rtlCol="0" anchor="t"/>
          <a:lstStyle/>
          <a:p>
            <a:pPr algn="ctr">
              <a:lnSpc>
                <a:spcPts val="1702"/>
              </a:lnSpc>
              <a:buNone/>
            </a:pPr>
            <a:r>
              <a:rPr lang="en-US" sz="1260" b="1" kern="0" spc="126" dirty="0">
                <a:solidFill>
                  <a:srgbClr val="FFFFFF"/>
                </a:solidFill>
                <a:latin typeface="Roboto" pitchFamily="34" charset="0"/>
                <a:ea typeface="Roboto" pitchFamily="34" charset="-122"/>
                <a:cs typeface="Roboto" pitchFamily="34" charset="-120"/>
              </a:rPr>
              <a:t>REAL-TIME INSIGHTS</a:t>
            </a:r>
            <a:endParaRPr lang="en-US" dirty="0"/>
          </a:p>
        </p:txBody>
      </p:sp>
      <p:sp>
        <p:nvSpPr>
          <p:cNvPr id="12" name="Object 11"/>
          <p:cNvSpPr/>
          <p:nvPr/>
        </p:nvSpPr>
        <p:spPr>
          <a:xfrm>
            <a:off x="8125968" y="4006999"/>
            <a:ext cx="3526516" cy="1012671"/>
          </a:xfrm>
          <a:prstGeom prst="rect">
            <a:avLst/>
          </a:prstGeom>
          <a:noFill/>
        </p:spPr>
        <p:txBody>
          <a:bodyPr wrap="square" lIns="0" tIns="0" rIns="0" bIns="0" rtlCol="0" anchor="t"/>
          <a:lstStyle/>
          <a:p>
            <a:pPr algn="l">
              <a:lnSpc>
                <a:spcPts val="1994"/>
              </a:lnSpc>
              <a:buNone/>
            </a:pPr>
            <a:r>
              <a:rPr lang="en-US" sz="1275" kern="0" spc="38" dirty="0">
                <a:solidFill>
                  <a:srgbClr val="181818">
                    <a:alpha val="80000"/>
                  </a:srgbClr>
                </a:solidFill>
                <a:latin typeface="Roboto" pitchFamily="34" charset="0"/>
                <a:ea typeface="Roboto" pitchFamily="34" charset="-122"/>
                <a:cs typeface="Roboto" pitchFamily="34" charset="-120"/>
              </a:rPr>
              <a:t>The system provides real-time insights and analytics, enabling businesses to make informed decisions and deliver exceptional digital retail experiences.</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6881044" y="476131"/>
            <a:ext cx="4831777" cy="5904024"/>
          </a:xfrm>
          <a:prstGeom prst="rect">
            <a:avLst/>
          </a:prstGeom>
          <a:solidFill>
            <a:srgbClr val="004F98"/>
          </a:solidFill>
        </p:spPr>
        <p:txBody>
          <a:bodyPr/>
          <a:lstStyle/>
          <a:p>
            <a:endParaRPr lang="en-US"/>
          </a:p>
        </p:txBody>
      </p:sp>
      <p:pic>
        <p:nvPicPr>
          <p:cNvPr id="3" name="Object 2" descr="Data Security"/>
          <p:cNvPicPr>
            <a:picLocks noChangeAspect="1"/>
          </p:cNvPicPr>
          <p:nvPr/>
        </p:nvPicPr>
        <p:blipFill>
          <a:blip r:embed="rId3"/>
          <a:srcRect l="9081" r="9081"/>
          <a:stretch/>
        </p:blipFill>
        <p:spPr>
          <a:xfrm>
            <a:off x="6881044" y="476131"/>
            <a:ext cx="4831777" cy="5904024"/>
          </a:xfrm>
          <a:prstGeom prst="rect">
            <a:avLst/>
          </a:prstGeom>
        </p:spPr>
      </p:pic>
      <p:sp>
        <p:nvSpPr>
          <p:cNvPr id="4" name="Object 3"/>
          <p:cNvSpPr/>
          <p:nvPr/>
        </p:nvSpPr>
        <p:spPr>
          <a:xfrm>
            <a:off x="182834" y="2007859"/>
            <a:ext cx="6515376" cy="505592"/>
          </a:xfrm>
          <a:prstGeom prst="rect">
            <a:avLst/>
          </a:prstGeom>
          <a:noFill/>
        </p:spPr>
        <p:txBody>
          <a:bodyPr wrap="square" lIns="0" tIns="0" rIns="0" bIns="0" rtlCol="0" anchor="ctr"/>
          <a:lstStyle/>
          <a:p>
            <a:pPr algn="ctr">
              <a:lnSpc>
                <a:spcPts val="3983"/>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Data Security</a:t>
            </a:r>
            <a:endParaRPr lang="en-US" dirty="0"/>
          </a:p>
        </p:txBody>
      </p:sp>
      <p:sp>
        <p:nvSpPr>
          <p:cNvPr id="5" name="Object 4"/>
          <p:cNvSpPr/>
          <p:nvPr/>
        </p:nvSpPr>
        <p:spPr>
          <a:xfrm>
            <a:off x="182834" y="2677865"/>
            <a:ext cx="6515376" cy="2126297"/>
          </a:xfrm>
          <a:prstGeom prst="rect">
            <a:avLst/>
          </a:prstGeom>
          <a:noFill/>
        </p:spPr>
        <p:txBody>
          <a:bodyPr wrap="square" lIns="0" tIns="0" rIns="0" bIns="0" rtlCol="0" anchor="ctr"/>
          <a:lstStyle/>
          <a:p>
            <a:pPr algn="ctr">
              <a:lnSpc>
                <a:spcPts val="2393"/>
              </a:lnSpc>
              <a:spcBef>
                <a:spcPts val="1269"/>
              </a:spcBef>
              <a:buNone/>
            </a:pPr>
            <a:r>
              <a:rPr lang="en-US" sz="1530" kern="0" spc="46" dirty="0">
                <a:solidFill>
                  <a:srgbClr val="181818">
                    <a:alpha val="80000"/>
                  </a:srgbClr>
                </a:solidFill>
                <a:latin typeface="Roboto" pitchFamily="34" charset="0"/>
                <a:ea typeface="Roboto" pitchFamily="34" charset="-122"/>
                <a:cs typeface="Roboto" pitchFamily="34" charset="-120"/>
              </a:rPr>
              <a:t>The Target 2.0 E-Commerce Management System employs advanced data encryption techniques to safeguard sensitive customer and financial information, ensuring the highest levels of security and building trust with users. By prioritizing data protection, the system protects against unauthorized access and data breaches, providing a secure environment for seamless online transactions.</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25" y="912186"/>
            <a:ext cx="390427" cy="47613"/>
          </a:xfrm>
          <a:prstGeom prst="rect">
            <a:avLst/>
          </a:prstGeom>
        </p:spPr>
      </p:pic>
      <p:sp>
        <p:nvSpPr>
          <p:cNvPr id="3" name="Object 2"/>
          <p:cNvSpPr/>
          <p:nvPr/>
        </p:nvSpPr>
        <p:spPr>
          <a:xfrm>
            <a:off x="476131" y="399727"/>
            <a:ext cx="12188952" cy="365579"/>
          </a:xfrm>
          <a:prstGeom prst="rect">
            <a:avLst/>
          </a:prstGeom>
          <a:noFill/>
        </p:spPr>
        <p:txBody>
          <a:bodyPr wrap="square" lIns="0" tIns="0" rIns="0" bIns="0" rtlCol="0" anchor="t"/>
          <a:lstStyle/>
          <a:p>
            <a:pPr algn="l">
              <a:lnSpc>
                <a:spcPts val="2879"/>
              </a:lnSpc>
              <a:buNone/>
            </a:pPr>
            <a:r>
              <a:rPr lang="en-US" sz="2531" kern="0" spc="101" dirty="0">
                <a:solidFill>
                  <a:srgbClr val="FFFFFF">
                    <a:alpha val="80000"/>
                  </a:srgbClr>
                </a:solidFill>
                <a:latin typeface="Roboto Slab" pitchFamily="34" charset="0"/>
                <a:ea typeface="Roboto Slab" pitchFamily="34" charset="-122"/>
                <a:cs typeface="Roboto Slab" pitchFamily="34" charset="-120"/>
              </a:rPr>
              <a:t>Optimizing the Customer Journey on Target 2.0</a:t>
            </a:r>
            <a:endParaRPr lang="en-US" dirty="0"/>
          </a:p>
        </p:txBody>
      </p:sp>
      <p:pic>
        <p:nvPicPr>
          <p:cNvPr id="4" name="Object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125" y="1466483"/>
            <a:ext cx="6751537" cy="761810"/>
          </a:xfrm>
          <a:prstGeom prst="rect">
            <a:avLst/>
          </a:prstGeom>
        </p:spPr>
      </p:pic>
      <p:sp>
        <p:nvSpPr>
          <p:cNvPr id="5" name="Object 4"/>
          <p:cNvSpPr/>
          <p:nvPr/>
        </p:nvSpPr>
        <p:spPr>
          <a:xfrm>
            <a:off x="7408597" y="1476006"/>
            <a:ext cx="4304224" cy="0"/>
          </a:xfrm>
          <a:prstGeom prst="line">
            <a:avLst/>
          </a:prstGeom>
          <a:noFill/>
          <a:ln w="12700">
            <a:solidFill>
              <a:srgbClr val="000000"/>
            </a:solidFill>
            <a:prstDash val="solid"/>
            <a:miter lim="800000"/>
          </a:ln>
        </p:spPr>
        <p:txBody>
          <a:bodyPr/>
          <a:lstStyle/>
          <a:p>
            <a:endParaRPr lang="en-US"/>
          </a:p>
        </p:txBody>
      </p:sp>
      <p:sp>
        <p:nvSpPr>
          <p:cNvPr id="6" name="Object 5"/>
          <p:cNvSpPr/>
          <p:nvPr/>
        </p:nvSpPr>
        <p:spPr>
          <a:xfrm>
            <a:off x="364004" y="1633947"/>
            <a:ext cx="6966205" cy="406199"/>
          </a:xfrm>
          <a:prstGeom prst="rect">
            <a:avLst/>
          </a:prstGeom>
          <a:noFill/>
        </p:spPr>
        <p:txBody>
          <a:bodyPr wrap="square" lIns="0" tIns="0" rIns="0" bIns="0" rtlCol="0" anchor="t"/>
          <a:lstStyle/>
          <a:p>
            <a:pPr algn="ctr">
              <a:lnSpc>
                <a:spcPts val="3199"/>
              </a:lnSpc>
              <a:buNone/>
            </a:pPr>
            <a:r>
              <a:rPr lang="en-US" sz="2813" kern="0" spc="113" dirty="0">
                <a:solidFill>
                  <a:srgbClr val="FFFFFF">
                    <a:alpha val="80000"/>
                  </a:srgbClr>
                </a:solidFill>
                <a:latin typeface="Roboto Slab" pitchFamily="34" charset="0"/>
                <a:ea typeface="Roboto Slab" pitchFamily="34" charset="-122"/>
                <a:cs typeface="Roboto Slab" pitchFamily="34" charset="-120"/>
              </a:rPr>
              <a:t>1</a:t>
            </a:r>
            <a:endParaRPr lang="en-US" dirty="0"/>
          </a:p>
        </p:txBody>
      </p:sp>
      <p:sp>
        <p:nvSpPr>
          <p:cNvPr id="7" name="Object 6"/>
          <p:cNvSpPr/>
          <p:nvPr/>
        </p:nvSpPr>
        <p:spPr>
          <a:xfrm>
            <a:off x="7551437" y="1755807"/>
            <a:ext cx="4420400" cy="180037"/>
          </a:xfrm>
          <a:prstGeom prst="rect">
            <a:avLst/>
          </a:prstGeom>
          <a:noFill/>
        </p:spPr>
        <p:txBody>
          <a:bodyPr wrap="square" lIns="0" tIns="0" rIns="0" bIns="0" rtlCol="0" anchor="t"/>
          <a:lstStyle/>
          <a:p>
            <a:pPr algn="l">
              <a:lnSpc>
                <a:spcPts val="1418"/>
              </a:lnSpc>
              <a:buNone/>
            </a:pPr>
            <a:r>
              <a:rPr lang="en-US" sz="1050" b="1" kern="0" spc="105" dirty="0">
                <a:solidFill>
                  <a:srgbClr val="FFFFFF">
                    <a:alpha val="80000"/>
                  </a:srgbClr>
                </a:solidFill>
                <a:latin typeface="Roboto" pitchFamily="34" charset="0"/>
                <a:ea typeface="Roboto" pitchFamily="34" charset="-122"/>
                <a:cs typeface="Roboto" pitchFamily="34" charset="-120"/>
              </a:rPr>
              <a:t>PRODUCT DISCOVERY</a:t>
            </a:r>
            <a:endParaRPr lang="en-US" dirty="0"/>
          </a:p>
        </p:txBody>
      </p:sp>
      <p:pic>
        <p:nvPicPr>
          <p:cNvPr id="8" name="Object 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16239" y="2285428"/>
            <a:ext cx="5865933" cy="771332"/>
          </a:xfrm>
          <a:prstGeom prst="rect">
            <a:avLst/>
          </a:prstGeom>
        </p:spPr>
      </p:pic>
      <p:sp>
        <p:nvSpPr>
          <p:cNvPr id="9" name="Object 8"/>
          <p:cNvSpPr/>
          <p:nvPr/>
        </p:nvSpPr>
        <p:spPr>
          <a:xfrm>
            <a:off x="6968494" y="2256861"/>
            <a:ext cx="4744327" cy="0"/>
          </a:xfrm>
          <a:prstGeom prst="line">
            <a:avLst/>
          </a:prstGeom>
          <a:noFill/>
          <a:ln w="12700">
            <a:solidFill>
              <a:srgbClr val="000000"/>
            </a:solidFill>
            <a:prstDash val="solid"/>
            <a:miter lim="800000"/>
          </a:ln>
        </p:spPr>
        <p:txBody>
          <a:bodyPr/>
          <a:lstStyle/>
          <a:p>
            <a:endParaRPr lang="en-US"/>
          </a:p>
        </p:txBody>
      </p:sp>
      <p:sp>
        <p:nvSpPr>
          <p:cNvPr id="10" name="Object 9"/>
          <p:cNvSpPr/>
          <p:nvPr/>
        </p:nvSpPr>
        <p:spPr>
          <a:xfrm>
            <a:off x="848116" y="2452893"/>
            <a:ext cx="5998015" cy="406199"/>
          </a:xfrm>
          <a:prstGeom prst="rect">
            <a:avLst/>
          </a:prstGeom>
          <a:noFill/>
        </p:spPr>
        <p:txBody>
          <a:bodyPr wrap="square" lIns="0" tIns="0" rIns="0" bIns="0" rtlCol="0" anchor="t"/>
          <a:lstStyle/>
          <a:p>
            <a:pPr algn="ctr">
              <a:lnSpc>
                <a:spcPts val="3199"/>
              </a:lnSpc>
              <a:buNone/>
            </a:pPr>
            <a:r>
              <a:rPr lang="en-US" sz="2813" kern="0" spc="113" dirty="0">
                <a:solidFill>
                  <a:srgbClr val="000000">
                    <a:alpha val="80000"/>
                  </a:srgbClr>
                </a:solidFill>
                <a:latin typeface="Roboto Slab" pitchFamily="34" charset="0"/>
                <a:ea typeface="Roboto Slab" pitchFamily="34" charset="-122"/>
                <a:cs typeface="Roboto Slab" pitchFamily="34" charset="-120"/>
              </a:rPr>
              <a:t>2</a:t>
            </a:r>
            <a:endParaRPr lang="en-US" dirty="0"/>
          </a:p>
        </p:txBody>
      </p:sp>
      <p:sp>
        <p:nvSpPr>
          <p:cNvPr id="11" name="Object 10"/>
          <p:cNvSpPr/>
          <p:nvPr/>
        </p:nvSpPr>
        <p:spPr>
          <a:xfrm>
            <a:off x="7111333" y="2574752"/>
            <a:ext cx="4904454" cy="180037"/>
          </a:xfrm>
          <a:prstGeom prst="rect">
            <a:avLst/>
          </a:prstGeom>
          <a:noFill/>
        </p:spPr>
        <p:txBody>
          <a:bodyPr wrap="square" lIns="0" tIns="0" rIns="0" bIns="0" rtlCol="0" anchor="t"/>
          <a:lstStyle/>
          <a:p>
            <a:pPr algn="l">
              <a:lnSpc>
                <a:spcPts val="1418"/>
              </a:lnSpc>
              <a:buNone/>
            </a:pPr>
            <a:r>
              <a:rPr lang="en-US" sz="1050" b="1" kern="0" spc="105" dirty="0">
                <a:solidFill>
                  <a:srgbClr val="FFFFFF">
                    <a:alpha val="80000"/>
                  </a:srgbClr>
                </a:solidFill>
                <a:latin typeface="Roboto" pitchFamily="34" charset="0"/>
                <a:ea typeface="Roboto" pitchFamily="34" charset="-122"/>
                <a:cs typeface="Roboto" pitchFamily="34" charset="-120"/>
              </a:rPr>
              <a:t>ADD TO CART</a:t>
            </a:r>
            <a:endParaRPr lang="en-US" dirty="0"/>
          </a:p>
        </p:txBody>
      </p:sp>
      <p:pic>
        <p:nvPicPr>
          <p:cNvPr id="12" name="Object 1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56338" y="3104373"/>
            <a:ext cx="4989852" cy="771332"/>
          </a:xfrm>
          <a:prstGeom prst="rect">
            <a:avLst/>
          </a:prstGeom>
        </p:spPr>
      </p:pic>
      <p:sp>
        <p:nvSpPr>
          <p:cNvPr id="13" name="Object 12"/>
          <p:cNvSpPr/>
          <p:nvPr/>
        </p:nvSpPr>
        <p:spPr>
          <a:xfrm>
            <a:off x="6528390" y="3075806"/>
            <a:ext cx="5184431" cy="0"/>
          </a:xfrm>
          <a:prstGeom prst="line">
            <a:avLst/>
          </a:prstGeom>
          <a:noFill/>
          <a:ln w="12700">
            <a:solidFill>
              <a:srgbClr val="000000"/>
            </a:solidFill>
            <a:prstDash val="solid"/>
            <a:miter lim="800000"/>
          </a:ln>
        </p:spPr>
        <p:txBody>
          <a:bodyPr/>
          <a:lstStyle/>
          <a:p>
            <a:endParaRPr lang="en-US"/>
          </a:p>
        </p:txBody>
      </p:sp>
      <p:sp>
        <p:nvSpPr>
          <p:cNvPr id="14" name="Object 13"/>
          <p:cNvSpPr/>
          <p:nvPr/>
        </p:nvSpPr>
        <p:spPr>
          <a:xfrm>
            <a:off x="1332232" y="3271838"/>
            <a:ext cx="5029743" cy="406199"/>
          </a:xfrm>
          <a:prstGeom prst="rect">
            <a:avLst/>
          </a:prstGeom>
          <a:noFill/>
        </p:spPr>
        <p:txBody>
          <a:bodyPr wrap="square" lIns="0" tIns="0" rIns="0" bIns="0" rtlCol="0" anchor="t"/>
          <a:lstStyle/>
          <a:p>
            <a:pPr algn="ctr">
              <a:lnSpc>
                <a:spcPts val="3199"/>
              </a:lnSpc>
              <a:buNone/>
            </a:pPr>
            <a:r>
              <a:rPr lang="en-US" sz="2813" kern="0" spc="113" dirty="0">
                <a:solidFill>
                  <a:srgbClr val="000000">
                    <a:alpha val="80000"/>
                  </a:srgbClr>
                </a:solidFill>
                <a:latin typeface="Roboto Slab" pitchFamily="34" charset="0"/>
                <a:ea typeface="Roboto Slab" pitchFamily="34" charset="-122"/>
                <a:cs typeface="Roboto Slab" pitchFamily="34" charset="-120"/>
              </a:rPr>
              <a:t>3</a:t>
            </a:r>
            <a:endParaRPr lang="en-US" dirty="0"/>
          </a:p>
        </p:txBody>
      </p:sp>
      <p:sp>
        <p:nvSpPr>
          <p:cNvPr id="15" name="Object 14"/>
          <p:cNvSpPr/>
          <p:nvPr/>
        </p:nvSpPr>
        <p:spPr>
          <a:xfrm>
            <a:off x="6671229" y="3393698"/>
            <a:ext cx="5388590" cy="180037"/>
          </a:xfrm>
          <a:prstGeom prst="rect">
            <a:avLst/>
          </a:prstGeom>
          <a:noFill/>
        </p:spPr>
        <p:txBody>
          <a:bodyPr wrap="square" lIns="0" tIns="0" rIns="0" bIns="0" rtlCol="0" anchor="t"/>
          <a:lstStyle/>
          <a:p>
            <a:pPr algn="l">
              <a:lnSpc>
                <a:spcPts val="1418"/>
              </a:lnSpc>
              <a:buNone/>
            </a:pPr>
            <a:r>
              <a:rPr lang="en-US" sz="1050" b="1" kern="0" spc="105" dirty="0">
                <a:solidFill>
                  <a:srgbClr val="FFFFFF">
                    <a:alpha val="80000"/>
                  </a:srgbClr>
                </a:solidFill>
                <a:latin typeface="Roboto" pitchFamily="34" charset="0"/>
                <a:ea typeface="Roboto" pitchFamily="34" charset="-122"/>
                <a:cs typeface="Roboto" pitchFamily="34" charset="-120"/>
              </a:rPr>
              <a:t>CHECKOUT PROCESS</a:t>
            </a:r>
            <a:endParaRPr lang="en-US" dirty="0"/>
          </a:p>
        </p:txBody>
      </p:sp>
      <p:pic>
        <p:nvPicPr>
          <p:cNvPr id="16" name="Object 15"/>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796438" y="3923319"/>
            <a:ext cx="4104249" cy="761810"/>
          </a:xfrm>
          <a:prstGeom prst="rect">
            <a:avLst/>
          </a:prstGeom>
        </p:spPr>
      </p:pic>
      <p:sp>
        <p:nvSpPr>
          <p:cNvPr id="17" name="Object 16"/>
          <p:cNvSpPr/>
          <p:nvPr/>
        </p:nvSpPr>
        <p:spPr>
          <a:xfrm>
            <a:off x="6088286" y="3894751"/>
            <a:ext cx="5624535" cy="0"/>
          </a:xfrm>
          <a:prstGeom prst="line">
            <a:avLst/>
          </a:prstGeom>
          <a:noFill/>
          <a:ln w="12700">
            <a:solidFill>
              <a:srgbClr val="000000"/>
            </a:solidFill>
            <a:prstDash val="solid"/>
            <a:miter lim="800000"/>
          </a:ln>
        </p:spPr>
        <p:txBody>
          <a:bodyPr/>
          <a:lstStyle/>
          <a:p>
            <a:endParaRPr lang="en-US"/>
          </a:p>
        </p:txBody>
      </p:sp>
      <p:sp>
        <p:nvSpPr>
          <p:cNvPr id="18" name="Object 17"/>
          <p:cNvSpPr/>
          <p:nvPr/>
        </p:nvSpPr>
        <p:spPr>
          <a:xfrm>
            <a:off x="1816345" y="4090783"/>
            <a:ext cx="4061553" cy="406199"/>
          </a:xfrm>
          <a:prstGeom prst="rect">
            <a:avLst/>
          </a:prstGeom>
          <a:noFill/>
        </p:spPr>
        <p:txBody>
          <a:bodyPr wrap="square" lIns="0" tIns="0" rIns="0" bIns="0" rtlCol="0" anchor="t"/>
          <a:lstStyle/>
          <a:p>
            <a:pPr algn="ctr">
              <a:lnSpc>
                <a:spcPts val="3199"/>
              </a:lnSpc>
              <a:buNone/>
            </a:pPr>
            <a:r>
              <a:rPr lang="en-US" sz="2813" kern="0" spc="113" dirty="0">
                <a:solidFill>
                  <a:srgbClr val="000000">
                    <a:alpha val="80000"/>
                  </a:srgbClr>
                </a:solidFill>
                <a:latin typeface="Roboto Slab" pitchFamily="34" charset="0"/>
                <a:ea typeface="Roboto Slab" pitchFamily="34" charset="-122"/>
                <a:cs typeface="Roboto Slab" pitchFamily="34" charset="-120"/>
              </a:rPr>
              <a:t>4</a:t>
            </a:r>
            <a:endParaRPr lang="en-US" dirty="0"/>
          </a:p>
        </p:txBody>
      </p:sp>
      <p:sp>
        <p:nvSpPr>
          <p:cNvPr id="19" name="Object 18"/>
          <p:cNvSpPr/>
          <p:nvPr/>
        </p:nvSpPr>
        <p:spPr>
          <a:xfrm>
            <a:off x="6231126" y="4212643"/>
            <a:ext cx="5872725" cy="180037"/>
          </a:xfrm>
          <a:prstGeom prst="rect">
            <a:avLst/>
          </a:prstGeom>
          <a:noFill/>
        </p:spPr>
        <p:txBody>
          <a:bodyPr wrap="square" lIns="0" tIns="0" rIns="0" bIns="0" rtlCol="0" anchor="t"/>
          <a:lstStyle/>
          <a:p>
            <a:pPr algn="l">
              <a:lnSpc>
                <a:spcPts val="1418"/>
              </a:lnSpc>
              <a:buNone/>
            </a:pPr>
            <a:r>
              <a:rPr lang="en-US" sz="1050" b="1" kern="0" spc="105" dirty="0">
                <a:solidFill>
                  <a:srgbClr val="FFFFFF">
                    <a:alpha val="80000"/>
                  </a:srgbClr>
                </a:solidFill>
                <a:latin typeface="Roboto" pitchFamily="34" charset="0"/>
                <a:ea typeface="Roboto" pitchFamily="34" charset="-122"/>
                <a:cs typeface="Roboto" pitchFamily="34" charset="-120"/>
              </a:rPr>
              <a:t>ORDER FULFILLMENT</a:t>
            </a:r>
            <a:endParaRPr lang="en-US" dirty="0"/>
          </a:p>
        </p:txBody>
      </p:sp>
      <p:pic>
        <p:nvPicPr>
          <p:cNvPr id="20" name="Object 19"/>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36551" y="4742264"/>
            <a:ext cx="3228168" cy="761810"/>
          </a:xfrm>
          <a:prstGeom prst="rect">
            <a:avLst/>
          </a:prstGeom>
        </p:spPr>
      </p:pic>
      <p:sp>
        <p:nvSpPr>
          <p:cNvPr id="21" name="Object 20"/>
          <p:cNvSpPr/>
          <p:nvPr/>
        </p:nvSpPr>
        <p:spPr>
          <a:xfrm>
            <a:off x="5648183" y="4713696"/>
            <a:ext cx="6064638" cy="0"/>
          </a:xfrm>
          <a:prstGeom prst="line">
            <a:avLst/>
          </a:prstGeom>
          <a:noFill/>
          <a:ln w="12700">
            <a:solidFill>
              <a:srgbClr val="000000"/>
            </a:solidFill>
            <a:prstDash val="solid"/>
            <a:miter lim="800000"/>
          </a:ln>
        </p:spPr>
        <p:txBody>
          <a:bodyPr/>
          <a:lstStyle/>
          <a:p>
            <a:endParaRPr lang="en-US"/>
          </a:p>
        </p:txBody>
      </p:sp>
      <p:sp>
        <p:nvSpPr>
          <p:cNvPr id="22" name="Object 21"/>
          <p:cNvSpPr/>
          <p:nvPr/>
        </p:nvSpPr>
        <p:spPr>
          <a:xfrm>
            <a:off x="2300461" y="4909728"/>
            <a:ext cx="3093281" cy="406199"/>
          </a:xfrm>
          <a:prstGeom prst="rect">
            <a:avLst/>
          </a:prstGeom>
          <a:noFill/>
        </p:spPr>
        <p:txBody>
          <a:bodyPr wrap="square" lIns="0" tIns="0" rIns="0" bIns="0" rtlCol="0" anchor="t"/>
          <a:lstStyle/>
          <a:p>
            <a:pPr algn="ctr">
              <a:lnSpc>
                <a:spcPts val="3199"/>
              </a:lnSpc>
              <a:buNone/>
            </a:pPr>
            <a:r>
              <a:rPr lang="en-US" sz="2813" kern="0" spc="113" dirty="0">
                <a:solidFill>
                  <a:srgbClr val="000000">
                    <a:alpha val="80000"/>
                  </a:srgbClr>
                </a:solidFill>
                <a:latin typeface="Roboto Slab" pitchFamily="34" charset="0"/>
                <a:ea typeface="Roboto Slab" pitchFamily="34" charset="-122"/>
                <a:cs typeface="Roboto Slab" pitchFamily="34" charset="-120"/>
              </a:rPr>
              <a:t>5</a:t>
            </a:r>
            <a:endParaRPr lang="en-US" dirty="0"/>
          </a:p>
        </p:txBody>
      </p:sp>
      <p:sp>
        <p:nvSpPr>
          <p:cNvPr id="23" name="Object 22"/>
          <p:cNvSpPr/>
          <p:nvPr/>
        </p:nvSpPr>
        <p:spPr>
          <a:xfrm>
            <a:off x="5791022" y="5031588"/>
            <a:ext cx="6356780" cy="180037"/>
          </a:xfrm>
          <a:prstGeom prst="rect">
            <a:avLst/>
          </a:prstGeom>
          <a:noFill/>
        </p:spPr>
        <p:txBody>
          <a:bodyPr wrap="square" lIns="0" tIns="0" rIns="0" bIns="0" rtlCol="0" anchor="t"/>
          <a:lstStyle/>
          <a:p>
            <a:pPr algn="l">
              <a:lnSpc>
                <a:spcPts val="1418"/>
              </a:lnSpc>
              <a:buNone/>
            </a:pPr>
            <a:r>
              <a:rPr lang="en-US" sz="1050" b="1" kern="0" spc="105" dirty="0">
                <a:solidFill>
                  <a:srgbClr val="FFFFFF">
                    <a:alpha val="80000"/>
                  </a:srgbClr>
                </a:solidFill>
                <a:latin typeface="Roboto" pitchFamily="34" charset="0"/>
                <a:ea typeface="Roboto" pitchFamily="34" charset="-122"/>
                <a:cs typeface="Roboto" pitchFamily="34" charset="-120"/>
              </a:rPr>
              <a:t>POST-PURCHASE EXPERIENCE</a:t>
            </a:r>
            <a:endParaRPr lang="en-US" dirty="0"/>
          </a:p>
        </p:txBody>
      </p:sp>
      <p:pic>
        <p:nvPicPr>
          <p:cNvPr id="24" name="Object 23"/>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676651" y="5561209"/>
            <a:ext cx="2342564" cy="761810"/>
          </a:xfrm>
          <a:prstGeom prst="rect">
            <a:avLst/>
          </a:prstGeom>
        </p:spPr>
      </p:pic>
      <p:sp>
        <p:nvSpPr>
          <p:cNvPr id="25" name="Object 24"/>
          <p:cNvSpPr/>
          <p:nvPr/>
        </p:nvSpPr>
        <p:spPr>
          <a:xfrm>
            <a:off x="5208079" y="5532641"/>
            <a:ext cx="6504742" cy="0"/>
          </a:xfrm>
          <a:prstGeom prst="line">
            <a:avLst/>
          </a:prstGeom>
          <a:noFill/>
          <a:ln w="12700">
            <a:solidFill>
              <a:srgbClr val="000000"/>
            </a:solidFill>
            <a:prstDash val="solid"/>
            <a:miter lim="800000"/>
          </a:ln>
        </p:spPr>
        <p:txBody>
          <a:bodyPr/>
          <a:lstStyle/>
          <a:p>
            <a:endParaRPr lang="en-US"/>
          </a:p>
        </p:txBody>
      </p:sp>
      <p:sp>
        <p:nvSpPr>
          <p:cNvPr id="26" name="Object 25"/>
          <p:cNvSpPr/>
          <p:nvPr/>
        </p:nvSpPr>
        <p:spPr>
          <a:xfrm>
            <a:off x="2784573" y="5728674"/>
            <a:ext cx="2125091" cy="406199"/>
          </a:xfrm>
          <a:prstGeom prst="rect">
            <a:avLst/>
          </a:prstGeom>
          <a:noFill/>
        </p:spPr>
        <p:txBody>
          <a:bodyPr wrap="square" lIns="0" tIns="0" rIns="0" bIns="0" rtlCol="0" anchor="t"/>
          <a:lstStyle/>
          <a:p>
            <a:pPr algn="ctr">
              <a:lnSpc>
                <a:spcPts val="3199"/>
              </a:lnSpc>
              <a:buNone/>
            </a:pPr>
            <a:r>
              <a:rPr lang="en-US" sz="2813" kern="0" spc="113" dirty="0">
                <a:solidFill>
                  <a:srgbClr val="000000">
                    <a:alpha val="80000"/>
                  </a:srgbClr>
                </a:solidFill>
                <a:latin typeface="Roboto Slab" pitchFamily="34" charset="0"/>
                <a:ea typeface="Roboto Slab" pitchFamily="34" charset="-122"/>
                <a:cs typeface="Roboto Slab" pitchFamily="34" charset="-120"/>
              </a:rPr>
              <a:t>6</a:t>
            </a:r>
            <a:endParaRPr lang="en-US" dirty="0"/>
          </a:p>
        </p:txBody>
      </p:sp>
      <p:sp>
        <p:nvSpPr>
          <p:cNvPr id="27" name="Object 26"/>
          <p:cNvSpPr/>
          <p:nvPr/>
        </p:nvSpPr>
        <p:spPr>
          <a:xfrm>
            <a:off x="5350918" y="5850533"/>
            <a:ext cx="6840915" cy="180037"/>
          </a:xfrm>
          <a:prstGeom prst="rect">
            <a:avLst/>
          </a:prstGeom>
          <a:noFill/>
        </p:spPr>
        <p:txBody>
          <a:bodyPr wrap="square" lIns="0" tIns="0" rIns="0" bIns="0" rtlCol="0" anchor="t"/>
          <a:lstStyle/>
          <a:p>
            <a:pPr algn="l">
              <a:lnSpc>
                <a:spcPts val="1418"/>
              </a:lnSpc>
              <a:buNone/>
            </a:pPr>
            <a:r>
              <a:rPr lang="en-US" sz="1050" b="1" kern="0" spc="105" dirty="0">
                <a:solidFill>
                  <a:srgbClr val="FFFFFF">
                    <a:alpha val="80000"/>
                  </a:srgbClr>
                </a:solidFill>
                <a:latin typeface="Roboto" pitchFamily="34" charset="0"/>
                <a:ea typeface="Roboto" pitchFamily="34" charset="-122"/>
                <a:cs typeface="Roboto" pitchFamily="34" charset="-120"/>
              </a:rPr>
              <a:t>REPEAT BUSINESS</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bg>
      <p:bgPr>
        <a:solidFill>
          <a:srgbClr val="EDF1EB"/>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295076"/>
          </a:xfrm>
          <a:prstGeom prst="rect">
            <a:avLst/>
          </a:prstGeom>
        </p:spPr>
      </p:pic>
      <p:sp>
        <p:nvSpPr>
          <p:cNvPr id="3" name="Object 2"/>
          <p:cNvSpPr/>
          <p:nvPr/>
        </p:nvSpPr>
        <p:spPr>
          <a:xfrm>
            <a:off x="476131" y="350923"/>
            <a:ext cx="12188952" cy="505592"/>
          </a:xfrm>
          <a:prstGeom prst="rect">
            <a:avLst/>
          </a:prstGeom>
          <a:noFill/>
        </p:spPr>
        <p:txBody>
          <a:bodyPr wrap="square" lIns="0" tIns="0" rIns="0" bIns="0" rtlCol="0" anchor="t"/>
          <a:lstStyle/>
          <a:p>
            <a:pPr algn="l">
              <a:lnSpc>
                <a:spcPts val="3983"/>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Scalability and Growth</a:t>
            </a:r>
            <a:endParaRPr lang="en-US" dirty="0"/>
          </a:p>
        </p:txBody>
      </p:sp>
      <p:pic>
        <p:nvPicPr>
          <p:cNvPr id="4" name="Object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131" y="1580755"/>
            <a:ext cx="6751537" cy="895126"/>
          </a:xfrm>
          <a:prstGeom prst="rect">
            <a:avLst/>
          </a:prstGeom>
        </p:spPr>
      </p:pic>
      <p:sp>
        <p:nvSpPr>
          <p:cNvPr id="5" name="Object 4"/>
          <p:cNvSpPr/>
          <p:nvPr/>
        </p:nvSpPr>
        <p:spPr>
          <a:xfrm>
            <a:off x="7408597" y="1590277"/>
            <a:ext cx="4304224" cy="0"/>
          </a:xfrm>
          <a:prstGeom prst="line">
            <a:avLst/>
          </a:prstGeom>
          <a:noFill/>
          <a:ln w="12700">
            <a:solidFill>
              <a:srgbClr val="000000"/>
            </a:solidFill>
            <a:prstDash val="solid"/>
            <a:miter lim="800000"/>
          </a:ln>
        </p:spPr>
        <p:txBody>
          <a:bodyPr/>
          <a:lstStyle/>
          <a:p>
            <a:endParaRPr lang="en-US"/>
          </a:p>
        </p:txBody>
      </p:sp>
      <p:sp>
        <p:nvSpPr>
          <p:cNvPr id="6" name="Object 5"/>
          <p:cNvSpPr/>
          <p:nvPr/>
        </p:nvSpPr>
        <p:spPr>
          <a:xfrm>
            <a:off x="411860" y="1731703"/>
            <a:ext cx="6870540" cy="505592"/>
          </a:xfrm>
          <a:prstGeom prst="rect">
            <a:avLst/>
          </a:prstGeom>
          <a:noFill/>
        </p:spPr>
        <p:txBody>
          <a:bodyPr wrap="square" lIns="0" tIns="0" rIns="0" bIns="0" rtlCol="0" anchor="t"/>
          <a:lstStyle/>
          <a:p>
            <a:pPr algn="ctr">
              <a:lnSpc>
                <a:spcPts val="3983"/>
              </a:lnSpc>
              <a:buNone/>
            </a:pPr>
            <a:r>
              <a:rPr lang="en-US" sz="3750" dirty="0">
                <a:solidFill>
                  <a:srgbClr val="FFFFFF"/>
                </a:solidFill>
                <a:latin typeface="Playfair Display" pitchFamily="34" charset="0"/>
                <a:ea typeface="Playfair Display" pitchFamily="34" charset="-122"/>
                <a:cs typeface="Playfair Display" pitchFamily="34" charset="-120"/>
              </a:rPr>
              <a:t>1</a:t>
            </a:r>
            <a:endParaRPr lang="en-US" dirty="0"/>
          </a:p>
        </p:txBody>
      </p:sp>
      <p:sp>
        <p:nvSpPr>
          <p:cNvPr id="7" name="Object 6"/>
          <p:cNvSpPr/>
          <p:nvPr/>
        </p:nvSpPr>
        <p:spPr>
          <a:xfrm>
            <a:off x="7551437" y="1851033"/>
            <a:ext cx="4420400" cy="360074"/>
          </a:xfrm>
          <a:prstGeom prst="rect">
            <a:avLst/>
          </a:prstGeom>
          <a:noFill/>
        </p:spPr>
        <p:txBody>
          <a:bodyPr wrap="square" lIns="0" tIns="0" rIns="0" bIns="0" rtlCol="0" anchor="t"/>
          <a:lstStyle/>
          <a:p>
            <a:pPr algn="l">
              <a:lnSpc>
                <a:spcPts val="1418"/>
              </a:lnSpc>
              <a:buNone/>
            </a:pPr>
            <a:r>
              <a:rPr lang="en-US" sz="1050" b="1" kern="0" spc="105" dirty="0">
                <a:solidFill>
                  <a:srgbClr val="181818">
                    <a:alpha val="80000"/>
                  </a:srgbClr>
                </a:solidFill>
                <a:latin typeface="Roboto" pitchFamily="34" charset="0"/>
                <a:ea typeface="Roboto" pitchFamily="34" charset="-122"/>
                <a:cs typeface="Roboto" pitchFamily="34" charset="-120"/>
              </a:rPr>
              <a:t>DESIGNED TO ACCOMMODATE GROWING CUSTOMER DEMANDS</a:t>
            </a:r>
            <a:endParaRPr lang="en-US" dirty="0"/>
          </a:p>
        </p:txBody>
      </p:sp>
      <p:pic>
        <p:nvPicPr>
          <p:cNvPr id="8" name="Object 7"/>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4255" y="2533017"/>
            <a:ext cx="5694526" cy="895126"/>
          </a:xfrm>
          <a:prstGeom prst="rect">
            <a:avLst/>
          </a:prstGeom>
        </p:spPr>
      </p:pic>
      <p:sp>
        <p:nvSpPr>
          <p:cNvPr id="9" name="Object 8"/>
          <p:cNvSpPr/>
          <p:nvPr/>
        </p:nvSpPr>
        <p:spPr>
          <a:xfrm>
            <a:off x="6880473" y="2504449"/>
            <a:ext cx="4832348" cy="0"/>
          </a:xfrm>
          <a:prstGeom prst="line">
            <a:avLst/>
          </a:prstGeom>
          <a:noFill/>
          <a:ln w="12700">
            <a:solidFill>
              <a:srgbClr val="000000"/>
            </a:solidFill>
            <a:prstDash val="solid"/>
            <a:miter lim="800000"/>
          </a:ln>
        </p:spPr>
        <p:txBody>
          <a:bodyPr/>
          <a:lstStyle/>
          <a:p>
            <a:endParaRPr lang="en-US"/>
          </a:p>
        </p:txBody>
      </p:sp>
      <p:sp>
        <p:nvSpPr>
          <p:cNvPr id="10" name="Object 9"/>
          <p:cNvSpPr/>
          <p:nvPr/>
        </p:nvSpPr>
        <p:spPr>
          <a:xfrm>
            <a:off x="992798" y="2683965"/>
            <a:ext cx="5708646" cy="505592"/>
          </a:xfrm>
          <a:prstGeom prst="rect">
            <a:avLst/>
          </a:prstGeom>
          <a:noFill/>
        </p:spPr>
        <p:txBody>
          <a:bodyPr wrap="square" lIns="0" tIns="0" rIns="0" bIns="0" rtlCol="0" anchor="t"/>
          <a:lstStyle/>
          <a:p>
            <a:pPr algn="ctr">
              <a:lnSpc>
                <a:spcPts val="3983"/>
              </a:lnSpc>
              <a:buNone/>
            </a:pPr>
            <a:r>
              <a:rPr lang="en-US" sz="3750" dirty="0">
                <a:solidFill>
                  <a:srgbClr val="FFFFFF"/>
                </a:solidFill>
                <a:latin typeface="Playfair Display" pitchFamily="34" charset="0"/>
                <a:ea typeface="Playfair Display" pitchFamily="34" charset="-122"/>
                <a:cs typeface="Playfair Display" pitchFamily="34" charset="-120"/>
              </a:rPr>
              <a:t>2</a:t>
            </a:r>
            <a:endParaRPr lang="en-US" dirty="0"/>
          </a:p>
        </p:txBody>
      </p:sp>
      <p:sp>
        <p:nvSpPr>
          <p:cNvPr id="11" name="Object 10"/>
          <p:cNvSpPr/>
          <p:nvPr/>
        </p:nvSpPr>
        <p:spPr>
          <a:xfrm>
            <a:off x="7023312" y="2803295"/>
            <a:ext cx="5001264" cy="360074"/>
          </a:xfrm>
          <a:prstGeom prst="rect">
            <a:avLst/>
          </a:prstGeom>
          <a:noFill/>
        </p:spPr>
        <p:txBody>
          <a:bodyPr wrap="square" lIns="0" tIns="0" rIns="0" bIns="0" rtlCol="0" anchor="t"/>
          <a:lstStyle/>
          <a:p>
            <a:pPr algn="l">
              <a:lnSpc>
                <a:spcPts val="1418"/>
              </a:lnSpc>
              <a:buNone/>
            </a:pPr>
            <a:r>
              <a:rPr lang="en-US" sz="1050" b="1" kern="0" spc="105" dirty="0">
                <a:solidFill>
                  <a:srgbClr val="181818">
                    <a:alpha val="80000"/>
                  </a:srgbClr>
                </a:solidFill>
                <a:latin typeface="Roboto" pitchFamily="34" charset="0"/>
                <a:ea typeface="Roboto" pitchFamily="34" charset="-122"/>
                <a:cs typeface="Roboto" pitchFamily="34" charset="-120"/>
              </a:rPr>
              <a:t>FLEXIBLE ARCHITECTURE TO SCALE WITH BUSINESS EXPANSION</a:t>
            </a:r>
            <a:endParaRPr lang="en-US" dirty="0"/>
          </a:p>
        </p:txBody>
      </p:sp>
      <p:pic>
        <p:nvPicPr>
          <p:cNvPr id="12" name="Object 11"/>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32380" y="3485278"/>
            <a:ext cx="4637515" cy="895126"/>
          </a:xfrm>
          <a:prstGeom prst="rect">
            <a:avLst/>
          </a:prstGeom>
        </p:spPr>
      </p:pic>
      <p:sp>
        <p:nvSpPr>
          <p:cNvPr id="13" name="Object 12"/>
          <p:cNvSpPr/>
          <p:nvPr/>
        </p:nvSpPr>
        <p:spPr>
          <a:xfrm>
            <a:off x="6352349" y="3456711"/>
            <a:ext cx="5360473" cy="0"/>
          </a:xfrm>
          <a:prstGeom prst="line">
            <a:avLst/>
          </a:prstGeom>
          <a:noFill/>
          <a:ln w="12700">
            <a:solidFill>
              <a:srgbClr val="000000"/>
            </a:solidFill>
            <a:prstDash val="solid"/>
            <a:miter lim="800000"/>
          </a:ln>
        </p:spPr>
        <p:txBody>
          <a:bodyPr/>
          <a:lstStyle/>
          <a:p>
            <a:endParaRPr lang="en-US"/>
          </a:p>
        </p:txBody>
      </p:sp>
      <p:sp>
        <p:nvSpPr>
          <p:cNvPr id="14" name="Object 13"/>
          <p:cNvSpPr/>
          <p:nvPr/>
        </p:nvSpPr>
        <p:spPr>
          <a:xfrm>
            <a:off x="1573735" y="3636227"/>
            <a:ext cx="4546753" cy="505592"/>
          </a:xfrm>
          <a:prstGeom prst="rect">
            <a:avLst/>
          </a:prstGeom>
          <a:noFill/>
        </p:spPr>
        <p:txBody>
          <a:bodyPr wrap="square" lIns="0" tIns="0" rIns="0" bIns="0" rtlCol="0" anchor="t"/>
          <a:lstStyle/>
          <a:p>
            <a:pPr algn="ctr">
              <a:lnSpc>
                <a:spcPts val="3983"/>
              </a:lnSpc>
              <a:buNone/>
            </a:pPr>
            <a:r>
              <a:rPr lang="en-US" sz="3750" dirty="0">
                <a:solidFill>
                  <a:srgbClr val="FFFFFF"/>
                </a:solidFill>
                <a:latin typeface="Playfair Display" pitchFamily="34" charset="0"/>
                <a:ea typeface="Playfair Display" pitchFamily="34" charset="-122"/>
                <a:cs typeface="Playfair Display" pitchFamily="34" charset="-120"/>
              </a:rPr>
              <a:t>3</a:t>
            </a:r>
            <a:endParaRPr lang="en-US" dirty="0"/>
          </a:p>
        </p:txBody>
      </p:sp>
      <p:sp>
        <p:nvSpPr>
          <p:cNvPr id="15" name="Object 14"/>
          <p:cNvSpPr/>
          <p:nvPr/>
        </p:nvSpPr>
        <p:spPr>
          <a:xfrm>
            <a:off x="6495188" y="3841261"/>
            <a:ext cx="5582211" cy="180037"/>
          </a:xfrm>
          <a:prstGeom prst="rect">
            <a:avLst/>
          </a:prstGeom>
          <a:noFill/>
        </p:spPr>
        <p:txBody>
          <a:bodyPr wrap="square" lIns="0" tIns="0" rIns="0" bIns="0" rtlCol="0" anchor="t"/>
          <a:lstStyle/>
          <a:p>
            <a:pPr algn="l">
              <a:lnSpc>
                <a:spcPts val="1418"/>
              </a:lnSpc>
              <a:buNone/>
            </a:pPr>
            <a:r>
              <a:rPr lang="en-US" sz="1050" b="1" kern="0" spc="105" dirty="0">
                <a:solidFill>
                  <a:srgbClr val="181818">
                    <a:alpha val="80000"/>
                  </a:srgbClr>
                </a:solidFill>
                <a:latin typeface="Roboto" pitchFamily="34" charset="0"/>
                <a:ea typeface="Roboto" pitchFamily="34" charset="-122"/>
                <a:cs typeface="Roboto" pitchFamily="34" charset="-120"/>
              </a:rPr>
              <a:t>EFFICIENT DATA MANAGEMENT FOR SEAMLESS OPERATIONS</a:t>
            </a:r>
            <a:endParaRPr lang="en-US" dirty="0"/>
          </a:p>
        </p:txBody>
      </p:sp>
      <p:pic>
        <p:nvPicPr>
          <p:cNvPr id="16" name="Object 15"/>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60505" y="4437540"/>
            <a:ext cx="3580505" cy="904649"/>
          </a:xfrm>
          <a:prstGeom prst="rect">
            <a:avLst/>
          </a:prstGeom>
        </p:spPr>
      </p:pic>
      <p:sp>
        <p:nvSpPr>
          <p:cNvPr id="17" name="Object 16"/>
          <p:cNvSpPr/>
          <p:nvPr/>
        </p:nvSpPr>
        <p:spPr>
          <a:xfrm>
            <a:off x="5824224" y="4408972"/>
            <a:ext cx="5888597" cy="0"/>
          </a:xfrm>
          <a:prstGeom prst="line">
            <a:avLst/>
          </a:prstGeom>
          <a:noFill/>
          <a:ln w="12700">
            <a:solidFill>
              <a:srgbClr val="000000"/>
            </a:solidFill>
            <a:prstDash val="solid"/>
            <a:miter lim="800000"/>
          </a:ln>
        </p:spPr>
        <p:txBody>
          <a:bodyPr/>
          <a:lstStyle/>
          <a:p>
            <a:endParaRPr lang="en-US"/>
          </a:p>
        </p:txBody>
      </p:sp>
      <p:sp>
        <p:nvSpPr>
          <p:cNvPr id="18" name="Object 17"/>
          <p:cNvSpPr/>
          <p:nvPr/>
        </p:nvSpPr>
        <p:spPr>
          <a:xfrm>
            <a:off x="2154673" y="4588489"/>
            <a:ext cx="3384859" cy="505592"/>
          </a:xfrm>
          <a:prstGeom prst="rect">
            <a:avLst/>
          </a:prstGeom>
          <a:noFill/>
        </p:spPr>
        <p:txBody>
          <a:bodyPr wrap="square" lIns="0" tIns="0" rIns="0" bIns="0" rtlCol="0" anchor="t"/>
          <a:lstStyle/>
          <a:p>
            <a:pPr algn="ctr">
              <a:lnSpc>
                <a:spcPts val="3983"/>
              </a:lnSpc>
              <a:buNone/>
            </a:pPr>
            <a:r>
              <a:rPr lang="en-US" sz="3750" dirty="0">
                <a:solidFill>
                  <a:srgbClr val="FFFFFF"/>
                </a:solidFill>
                <a:latin typeface="Playfair Display" pitchFamily="34" charset="0"/>
                <a:ea typeface="Playfair Display" pitchFamily="34" charset="-122"/>
                <a:cs typeface="Playfair Display" pitchFamily="34" charset="-120"/>
              </a:rPr>
              <a:t>4</a:t>
            </a:r>
            <a:endParaRPr lang="en-US" dirty="0"/>
          </a:p>
        </p:txBody>
      </p:sp>
      <p:sp>
        <p:nvSpPr>
          <p:cNvPr id="19" name="Object 18"/>
          <p:cNvSpPr/>
          <p:nvPr/>
        </p:nvSpPr>
        <p:spPr>
          <a:xfrm>
            <a:off x="5967063" y="4793523"/>
            <a:ext cx="6163158" cy="180037"/>
          </a:xfrm>
          <a:prstGeom prst="rect">
            <a:avLst/>
          </a:prstGeom>
          <a:noFill/>
        </p:spPr>
        <p:txBody>
          <a:bodyPr wrap="square" lIns="0" tIns="0" rIns="0" bIns="0" rtlCol="0" anchor="t"/>
          <a:lstStyle/>
          <a:p>
            <a:pPr algn="l">
              <a:lnSpc>
                <a:spcPts val="1418"/>
              </a:lnSpc>
              <a:buNone/>
            </a:pPr>
            <a:r>
              <a:rPr lang="en-US" sz="1050" b="1" kern="0" spc="105" dirty="0">
                <a:solidFill>
                  <a:srgbClr val="181818">
                    <a:alpha val="80000"/>
                  </a:srgbClr>
                </a:solidFill>
                <a:latin typeface="Roboto" pitchFamily="34" charset="0"/>
                <a:ea typeface="Roboto" pitchFamily="34" charset="-122"/>
                <a:cs typeface="Roboto" pitchFamily="34" charset="-120"/>
              </a:rPr>
              <a:t>INNOVATIVE FEATURES TO ENABLE CONTINUED GROWTH</a:t>
            </a:r>
            <a:endParaRPr lang="en-US" dirty="0"/>
          </a:p>
        </p:txBody>
      </p:sp>
      <p:pic>
        <p:nvPicPr>
          <p:cNvPr id="20" name="Object 19"/>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88628" y="5389802"/>
            <a:ext cx="2523494" cy="895126"/>
          </a:xfrm>
          <a:prstGeom prst="rect">
            <a:avLst/>
          </a:prstGeom>
        </p:spPr>
      </p:pic>
      <p:sp>
        <p:nvSpPr>
          <p:cNvPr id="21" name="Object 20"/>
          <p:cNvSpPr/>
          <p:nvPr/>
        </p:nvSpPr>
        <p:spPr>
          <a:xfrm>
            <a:off x="5296100" y="5361234"/>
            <a:ext cx="6416721" cy="0"/>
          </a:xfrm>
          <a:prstGeom prst="line">
            <a:avLst/>
          </a:prstGeom>
          <a:noFill/>
          <a:ln w="12700">
            <a:solidFill>
              <a:srgbClr val="000000"/>
            </a:solidFill>
            <a:prstDash val="solid"/>
            <a:miter lim="800000"/>
          </a:ln>
        </p:spPr>
        <p:txBody>
          <a:bodyPr/>
          <a:lstStyle/>
          <a:p>
            <a:endParaRPr lang="en-US"/>
          </a:p>
        </p:txBody>
      </p:sp>
      <p:sp>
        <p:nvSpPr>
          <p:cNvPr id="22" name="Object 21"/>
          <p:cNvSpPr/>
          <p:nvPr/>
        </p:nvSpPr>
        <p:spPr>
          <a:xfrm>
            <a:off x="2735607" y="5540751"/>
            <a:ext cx="2223048" cy="505592"/>
          </a:xfrm>
          <a:prstGeom prst="rect">
            <a:avLst/>
          </a:prstGeom>
          <a:noFill/>
        </p:spPr>
        <p:txBody>
          <a:bodyPr wrap="square" lIns="0" tIns="0" rIns="0" bIns="0" rtlCol="0" anchor="t"/>
          <a:lstStyle/>
          <a:p>
            <a:pPr algn="ctr">
              <a:lnSpc>
                <a:spcPts val="3983"/>
              </a:lnSpc>
              <a:buNone/>
            </a:pPr>
            <a:r>
              <a:rPr lang="en-US" sz="3750" dirty="0">
                <a:solidFill>
                  <a:srgbClr val="FFFFFF"/>
                </a:solidFill>
                <a:latin typeface="Playfair Display" pitchFamily="34" charset="0"/>
                <a:ea typeface="Playfair Display" pitchFamily="34" charset="-122"/>
                <a:cs typeface="Playfair Display" pitchFamily="34" charset="-120"/>
              </a:rPr>
              <a:t>5</a:t>
            </a:r>
            <a:endParaRPr lang="en-US" dirty="0"/>
          </a:p>
        </p:txBody>
      </p:sp>
      <p:sp>
        <p:nvSpPr>
          <p:cNvPr id="23" name="Object 22"/>
          <p:cNvSpPr/>
          <p:nvPr/>
        </p:nvSpPr>
        <p:spPr>
          <a:xfrm>
            <a:off x="5438939" y="5745784"/>
            <a:ext cx="6744105" cy="180037"/>
          </a:xfrm>
          <a:prstGeom prst="rect">
            <a:avLst/>
          </a:prstGeom>
          <a:noFill/>
        </p:spPr>
        <p:txBody>
          <a:bodyPr wrap="square" lIns="0" tIns="0" rIns="0" bIns="0" rtlCol="0" anchor="t"/>
          <a:lstStyle/>
          <a:p>
            <a:pPr algn="l">
              <a:lnSpc>
                <a:spcPts val="1418"/>
              </a:lnSpc>
              <a:buNone/>
            </a:pPr>
            <a:r>
              <a:rPr lang="en-US" sz="1050" b="1" kern="0" spc="105" dirty="0">
                <a:solidFill>
                  <a:srgbClr val="181818">
                    <a:alpha val="80000"/>
                  </a:srgbClr>
                </a:solidFill>
                <a:latin typeface="Roboto" pitchFamily="34" charset="0"/>
                <a:ea typeface="Roboto" pitchFamily="34" charset="-122"/>
                <a:cs typeface="Roboto" pitchFamily="34" charset="-120"/>
              </a:rPr>
              <a:t>EMPOWERING BUSINESSES TO ADAPT AND THRIVE</a:t>
            </a:r>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295076"/>
          </a:xfrm>
          <a:prstGeom prst="rect">
            <a:avLst/>
          </a:prstGeom>
        </p:spPr>
      </p:pic>
      <p:sp>
        <p:nvSpPr>
          <p:cNvPr id="3" name="Object 2"/>
          <p:cNvSpPr/>
          <p:nvPr/>
        </p:nvSpPr>
        <p:spPr>
          <a:xfrm>
            <a:off x="476131" y="350923"/>
            <a:ext cx="12188952" cy="505592"/>
          </a:xfrm>
          <a:prstGeom prst="rect">
            <a:avLst/>
          </a:prstGeom>
          <a:noFill/>
        </p:spPr>
        <p:txBody>
          <a:bodyPr wrap="square" lIns="0" tIns="0" rIns="0" bIns="0" rtlCol="0" anchor="t"/>
          <a:lstStyle/>
          <a:p>
            <a:pPr algn="l">
              <a:lnSpc>
                <a:spcPts val="3983"/>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Real-Time Insights</a:t>
            </a:r>
            <a:endParaRPr lang="en-US" dirty="0"/>
          </a:p>
        </p:txBody>
      </p:sp>
      <p:sp>
        <p:nvSpPr>
          <p:cNvPr id="4" name="Object 3"/>
          <p:cNvSpPr/>
          <p:nvPr/>
        </p:nvSpPr>
        <p:spPr>
          <a:xfrm>
            <a:off x="476131" y="1580755"/>
            <a:ext cx="1714071" cy="2990102"/>
          </a:xfrm>
          <a:prstGeom prst="rect">
            <a:avLst/>
          </a:prstGeom>
          <a:solidFill>
            <a:srgbClr val="2896BB"/>
          </a:solidFill>
        </p:spPr>
        <p:txBody>
          <a:bodyPr/>
          <a:lstStyle/>
          <a:p>
            <a:endParaRPr lang="en-US"/>
          </a:p>
        </p:txBody>
      </p:sp>
      <p:pic>
        <p:nvPicPr>
          <p:cNvPr id="5" name="Object 4" descr="coupon discount impact visualization"/>
          <p:cNvPicPr>
            <a:picLocks noChangeAspect="1"/>
          </p:cNvPicPr>
          <p:nvPr/>
        </p:nvPicPr>
        <p:blipFill>
          <a:blip r:embed="rId5"/>
          <a:srcRect l="35078" r="35078"/>
          <a:stretch/>
        </p:blipFill>
        <p:spPr>
          <a:xfrm>
            <a:off x="476131" y="1580755"/>
            <a:ext cx="1714071" cy="2990102"/>
          </a:xfrm>
          <a:prstGeom prst="rect">
            <a:avLst/>
          </a:prstGeom>
        </p:spPr>
      </p:pic>
      <p:sp>
        <p:nvSpPr>
          <p:cNvPr id="6" name="Object 5"/>
          <p:cNvSpPr/>
          <p:nvPr/>
        </p:nvSpPr>
        <p:spPr>
          <a:xfrm>
            <a:off x="390427" y="4714217"/>
            <a:ext cx="1885479" cy="432089"/>
          </a:xfrm>
          <a:prstGeom prst="rect">
            <a:avLst/>
          </a:prstGeom>
          <a:noFill/>
        </p:spPr>
        <p:txBody>
          <a:bodyPr wrap="square" lIns="0" tIns="0" rIns="0" bIns="0" rtlCol="0" anchor="t"/>
          <a:lstStyle/>
          <a:p>
            <a:pPr algn="ctr">
              <a:lnSpc>
                <a:spcPts val="1702"/>
              </a:lnSpc>
              <a:buNone/>
            </a:pPr>
            <a:r>
              <a:rPr lang="en-US" sz="1260" b="1" kern="0" spc="126" dirty="0">
                <a:solidFill>
                  <a:srgbClr val="181818">
                    <a:alpha val="80000"/>
                  </a:srgbClr>
                </a:solidFill>
                <a:latin typeface="Roboto" pitchFamily="34" charset="0"/>
                <a:ea typeface="Roboto" pitchFamily="34" charset="-122"/>
                <a:cs typeface="Roboto" pitchFamily="34" charset="-120"/>
              </a:rPr>
              <a:t>COUPON DISCOUNT IMPACT</a:t>
            </a:r>
            <a:endParaRPr lang="en-US" dirty="0"/>
          </a:p>
        </p:txBody>
      </p:sp>
      <p:sp>
        <p:nvSpPr>
          <p:cNvPr id="7" name="Object 6"/>
          <p:cNvSpPr/>
          <p:nvPr/>
        </p:nvSpPr>
        <p:spPr>
          <a:xfrm>
            <a:off x="390427" y="5216535"/>
            <a:ext cx="1885479" cy="1012671"/>
          </a:xfrm>
          <a:prstGeom prst="rect">
            <a:avLst/>
          </a:prstGeom>
          <a:noFill/>
        </p:spPr>
        <p:txBody>
          <a:bodyPr wrap="square" lIns="0" tIns="0" rIns="0" bIns="0" rtlCol="0" anchor="t"/>
          <a:lstStyle/>
          <a:p>
            <a:pPr algn="ctr">
              <a:lnSpc>
                <a:spcPts val="1994"/>
              </a:lnSpc>
              <a:spcBef>
                <a:spcPts val="542"/>
              </a:spcBef>
              <a:buNone/>
            </a:pPr>
            <a:r>
              <a:rPr lang="en-US" sz="1275" kern="0" spc="38" dirty="0">
                <a:solidFill>
                  <a:srgbClr val="181818">
                    <a:alpha val="80000"/>
                  </a:srgbClr>
                </a:solidFill>
                <a:latin typeface="Roboto" pitchFamily="34" charset="0"/>
                <a:ea typeface="Roboto" pitchFamily="34" charset="-122"/>
                <a:cs typeface="Roboto" pitchFamily="34" charset="-120"/>
              </a:rPr>
              <a:t>Visualization displaying the impact of coupons on sales and revenue.</a:t>
            </a:r>
            <a:endParaRPr lang="en-US" dirty="0"/>
          </a:p>
        </p:txBody>
      </p:sp>
      <p:sp>
        <p:nvSpPr>
          <p:cNvPr id="8" name="Object 7"/>
          <p:cNvSpPr/>
          <p:nvPr/>
        </p:nvSpPr>
        <p:spPr>
          <a:xfrm>
            <a:off x="2380655" y="1580755"/>
            <a:ext cx="1714071" cy="2990102"/>
          </a:xfrm>
          <a:prstGeom prst="rect">
            <a:avLst/>
          </a:prstGeom>
          <a:solidFill>
            <a:srgbClr val="2896BB"/>
          </a:solidFill>
        </p:spPr>
        <p:txBody>
          <a:bodyPr/>
          <a:lstStyle/>
          <a:p>
            <a:endParaRPr lang="en-US"/>
          </a:p>
        </p:txBody>
      </p:sp>
      <p:pic>
        <p:nvPicPr>
          <p:cNvPr id="9" name="Object 8" descr="customer insights dashboards"/>
          <p:cNvPicPr>
            <a:picLocks noChangeAspect="1"/>
          </p:cNvPicPr>
          <p:nvPr/>
        </p:nvPicPr>
        <p:blipFill>
          <a:blip r:embed="rId6"/>
          <a:srcRect l="30261" r="30261"/>
          <a:stretch/>
        </p:blipFill>
        <p:spPr>
          <a:xfrm>
            <a:off x="2380655" y="1580755"/>
            <a:ext cx="1714071" cy="2990102"/>
          </a:xfrm>
          <a:prstGeom prst="rect">
            <a:avLst/>
          </a:prstGeom>
        </p:spPr>
      </p:pic>
      <p:sp>
        <p:nvSpPr>
          <p:cNvPr id="10" name="Object 9"/>
          <p:cNvSpPr/>
          <p:nvPr/>
        </p:nvSpPr>
        <p:spPr>
          <a:xfrm>
            <a:off x="2294951" y="4714217"/>
            <a:ext cx="1885479" cy="432089"/>
          </a:xfrm>
          <a:prstGeom prst="rect">
            <a:avLst/>
          </a:prstGeom>
          <a:noFill/>
        </p:spPr>
        <p:txBody>
          <a:bodyPr wrap="square" lIns="0" tIns="0" rIns="0" bIns="0" rtlCol="0" anchor="t"/>
          <a:lstStyle/>
          <a:p>
            <a:pPr algn="ctr">
              <a:lnSpc>
                <a:spcPts val="1702"/>
              </a:lnSpc>
              <a:buNone/>
            </a:pPr>
            <a:r>
              <a:rPr lang="en-US" sz="1260" b="1" kern="0" spc="126" dirty="0">
                <a:solidFill>
                  <a:srgbClr val="181818">
                    <a:alpha val="80000"/>
                  </a:srgbClr>
                </a:solidFill>
                <a:latin typeface="Roboto" pitchFamily="34" charset="0"/>
                <a:ea typeface="Roboto" pitchFamily="34" charset="-122"/>
                <a:cs typeface="Roboto" pitchFamily="34" charset="-120"/>
              </a:rPr>
              <a:t>CUSTOMER INSIGHTS</a:t>
            </a:r>
            <a:endParaRPr lang="en-US" dirty="0"/>
          </a:p>
        </p:txBody>
      </p:sp>
      <p:sp>
        <p:nvSpPr>
          <p:cNvPr id="11" name="Object 10"/>
          <p:cNvSpPr/>
          <p:nvPr/>
        </p:nvSpPr>
        <p:spPr>
          <a:xfrm>
            <a:off x="2294951" y="5216535"/>
            <a:ext cx="1885479" cy="1012671"/>
          </a:xfrm>
          <a:prstGeom prst="rect">
            <a:avLst/>
          </a:prstGeom>
          <a:noFill/>
        </p:spPr>
        <p:txBody>
          <a:bodyPr wrap="square" lIns="0" tIns="0" rIns="0" bIns="0" rtlCol="0" anchor="t"/>
          <a:lstStyle/>
          <a:p>
            <a:pPr algn="ctr">
              <a:lnSpc>
                <a:spcPts val="1994"/>
              </a:lnSpc>
              <a:spcBef>
                <a:spcPts val="542"/>
              </a:spcBef>
              <a:buNone/>
            </a:pPr>
            <a:r>
              <a:rPr lang="en-US" sz="1275" kern="0" spc="38" dirty="0">
                <a:solidFill>
                  <a:srgbClr val="181818">
                    <a:alpha val="80000"/>
                  </a:srgbClr>
                </a:solidFill>
                <a:latin typeface="Roboto" pitchFamily="34" charset="0"/>
                <a:ea typeface="Roboto" pitchFamily="34" charset="-122"/>
                <a:cs typeface="Roboto" pitchFamily="34" charset="-120"/>
              </a:rPr>
              <a:t>Dashboards providing in-depth analysis of customer behavior and preferences.</a:t>
            </a:r>
            <a:endParaRPr lang="en-US" dirty="0"/>
          </a:p>
        </p:txBody>
      </p:sp>
      <p:sp>
        <p:nvSpPr>
          <p:cNvPr id="12" name="Object 11"/>
          <p:cNvSpPr/>
          <p:nvPr/>
        </p:nvSpPr>
        <p:spPr>
          <a:xfrm>
            <a:off x="4285178" y="1580755"/>
            <a:ext cx="1714071" cy="2990102"/>
          </a:xfrm>
          <a:prstGeom prst="rect">
            <a:avLst/>
          </a:prstGeom>
          <a:solidFill>
            <a:srgbClr val="2896BB"/>
          </a:solidFill>
        </p:spPr>
        <p:txBody>
          <a:bodyPr/>
          <a:lstStyle/>
          <a:p>
            <a:endParaRPr lang="en-US"/>
          </a:p>
        </p:txBody>
      </p:sp>
      <p:pic>
        <p:nvPicPr>
          <p:cNvPr id="13" name="Object 12" descr="customer support dashboard"/>
          <p:cNvPicPr>
            <a:picLocks noChangeAspect="1"/>
          </p:cNvPicPr>
          <p:nvPr/>
        </p:nvPicPr>
        <p:blipFill>
          <a:blip r:embed="rId7"/>
          <a:srcRect l="33877" r="33877"/>
          <a:stretch/>
        </p:blipFill>
        <p:spPr>
          <a:xfrm>
            <a:off x="4285178" y="1580755"/>
            <a:ext cx="1714071" cy="2990102"/>
          </a:xfrm>
          <a:prstGeom prst="rect">
            <a:avLst/>
          </a:prstGeom>
        </p:spPr>
      </p:pic>
      <p:sp>
        <p:nvSpPr>
          <p:cNvPr id="14" name="Object 13"/>
          <p:cNvSpPr/>
          <p:nvPr/>
        </p:nvSpPr>
        <p:spPr>
          <a:xfrm>
            <a:off x="4199475" y="4714217"/>
            <a:ext cx="1885479" cy="648133"/>
          </a:xfrm>
          <a:prstGeom prst="rect">
            <a:avLst/>
          </a:prstGeom>
          <a:noFill/>
        </p:spPr>
        <p:txBody>
          <a:bodyPr wrap="square" lIns="0" tIns="0" rIns="0" bIns="0" rtlCol="0" anchor="t"/>
          <a:lstStyle/>
          <a:p>
            <a:pPr algn="ctr">
              <a:lnSpc>
                <a:spcPts val="1702"/>
              </a:lnSpc>
              <a:buNone/>
            </a:pPr>
            <a:r>
              <a:rPr lang="en-US" sz="1260" b="1" kern="0" spc="126" dirty="0">
                <a:solidFill>
                  <a:srgbClr val="181818">
                    <a:alpha val="80000"/>
                  </a:srgbClr>
                </a:solidFill>
                <a:latin typeface="Roboto" pitchFamily="34" charset="0"/>
                <a:ea typeface="Roboto" pitchFamily="34" charset="-122"/>
                <a:cs typeface="Roboto" pitchFamily="34" charset="-120"/>
              </a:rPr>
              <a:t>CUSTOMER SUPPORT DASHBOARD</a:t>
            </a:r>
            <a:endParaRPr lang="en-US" dirty="0"/>
          </a:p>
        </p:txBody>
      </p:sp>
      <p:sp>
        <p:nvSpPr>
          <p:cNvPr id="15" name="Object 14"/>
          <p:cNvSpPr/>
          <p:nvPr/>
        </p:nvSpPr>
        <p:spPr>
          <a:xfrm>
            <a:off x="4199475" y="5432580"/>
            <a:ext cx="1885479" cy="1012671"/>
          </a:xfrm>
          <a:prstGeom prst="rect">
            <a:avLst/>
          </a:prstGeom>
          <a:noFill/>
        </p:spPr>
        <p:txBody>
          <a:bodyPr wrap="square" lIns="0" tIns="0" rIns="0" bIns="0" rtlCol="0" anchor="t"/>
          <a:lstStyle/>
          <a:p>
            <a:pPr algn="ctr">
              <a:lnSpc>
                <a:spcPts val="1994"/>
              </a:lnSpc>
              <a:spcBef>
                <a:spcPts val="542"/>
              </a:spcBef>
              <a:buNone/>
            </a:pPr>
            <a:r>
              <a:rPr lang="en-US" sz="1275" kern="0" spc="38" dirty="0">
                <a:solidFill>
                  <a:srgbClr val="181818">
                    <a:alpha val="80000"/>
                  </a:srgbClr>
                </a:solidFill>
                <a:latin typeface="Roboto" pitchFamily="34" charset="0"/>
                <a:ea typeface="Roboto" pitchFamily="34" charset="-122"/>
                <a:cs typeface="Roboto" pitchFamily="34" charset="-120"/>
              </a:rPr>
              <a:t>Real-time monitoring of customer inquiries, issues, and response times.</a:t>
            </a:r>
            <a:endParaRPr lang="en-US" dirty="0"/>
          </a:p>
        </p:txBody>
      </p:sp>
      <p:sp>
        <p:nvSpPr>
          <p:cNvPr id="16" name="Object 15"/>
          <p:cNvSpPr/>
          <p:nvPr/>
        </p:nvSpPr>
        <p:spPr>
          <a:xfrm>
            <a:off x="6189702" y="1580755"/>
            <a:ext cx="1714071" cy="2990102"/>
          </a:xfrm>
          <a:prstGeom prst="rect">
            <a:avLst/>
          </a:prstGeom>
          <a:solidFill>
            <a:srgbClr val="2896BB"/>
          </a:solidFill>
        </p:spPr>
        <p:txBody>
          <a:bodyPr/>
          <a:lstStyle/>
          <a:p>
            <a:endParaRPr lang="en-US"/>
          </a:p>
        </p:txBody>
      </p:sp>
      <p:pic>
        <p:nvPicPr>
          <p:cNvPr id="17" name="Object 16" descr="inventory dashboard"/>
          <p:cNvPicPr>
            <a:picLocks noChangeAspect="1"/>
          </p:cNvPicPr>
          <p:nvPr/>
        </p:nvPicPr>
        <p:blipFill>
          <a:blip r:embed="rId8"/>
          <a:srcRect l="31159" r="31159"/>
          <a:stretch/>
        </p:blipFill>
        <p:spPr>
          <a:xfrm>
            <a:off x="6189702" y="1580755"/>
            <a:ext cx="1714071" cy="2990102"/>
          </a:xfrm>
          <a:prstGeom prst="rect">
            <a:avLst/>
          </a:prstGeom>
        </p:spPr>
      </p:pic>
      <p:sp>
        <p:nvSpPr>
          <p:cNvPr id="18" name="Object 17"/>
          <p:cNvSpPr/>
          <p:nvPr/>
        </p:nvSpPr>
        <p:spPr>
          <a:xfrm>
            <a:off x="6103999" y="4714217"/>
            <a:ext cx="1885479" cy="432089"/>
          </a:xfrm>
          <a:prstGeom prst="rect">
            <a:avLst/>
          </a:prstGeom>
          <a:noFill/>
        </p:spPr>
        <p:txBody>
          <a:bodyPr wrap="square" lIns="0" tIns="0" rIns="0" bIns="0" rtlCol="0" anchor="t"/>
          <a:lstStyle/>
          <a:p>
            <a:pPr algn="ctr">
              <a:lnSpc>
                <a:spcPts val="1702"/>
              </a:lnSpc>
              <a:buNone/>
            </a:pPr>
            <a:r>
              <a:rPr lang="en-US" sz="1260" b="1" kern="0" spc="126" dirty="0">
                <a:solidFill>
                  <a:srgbClr val="181818">
                    <a:alpha val="80000"/>
                  </a:srgbClr>
                </a:solidFill>
                <a:latin typeface="Roboto" pitchFamily="34" charset="0"/>
                <a:ea typeface="Roboto" pitchFamily="34" charset="-122"/>
                <a:cs typeface="Roboto" pitchFamily="34" charset="-120"/>
              </a:rPr>
              <a:t>INVENTORY DASHBOARD</a:t>
            </a:r>
            <a:endParaRPr lang="en-US" dirty="0"/>
          </a:p>
        </p:txBody>
      </p:sp>
      <p:sp>
        <p:nvSpPr>
          <p:cNvPr id="19" name="Object 18"/>
          <p:cNvSpPr/>
          <p:nvPr/>
        </p:nvSpPr>
        <p:spPr>
          <a:xfrm>
            <a:off x="6103999" y="5216535"/>
            <a:ext cx="1885479" cy="1012671"/>
          </a:xfrm>
          <a:prstGeom prst="rect">
            <a:avLst/>
          </a:prstGeom>
          <a:noFill/>
        </p:spPr>
        <p:txBody>
          <a:bodyPr wrap="square" lIns="0" tIns="0" rIns="0" bIns="0" rtlCol="0" anchor="t"/>
          <a:lstStyle/>
          <a:p>
            <a:pPr algn="ctr">
              <a:lnSpc>
                <a:spcPts val="1994"/>
              </a:lnSpc>
              <a:spcBef>
                <a:spcPts val="542"/>
              </a:spcBef>
              <a:buNone/>
            </a:pPr>
            <a:r>
              <a:rPr lang="en-US" sz="1275" kern="0" spc="38" dirty="0">
                <a:solidFill>
                  <a:srgbClr val="181818">
                    <a:alpha val="80000"/>
                  </a:srgbClr>
                </a:solidFill>
                <a:latin typeface="Roboto" pitchFamily="34" charset="0"/>
                <a:ea typeface="Roboto" pitchFamily="34" charset="-122"/>
                <a:cs typeface="Roboto" pitchFamily="34" charset="-120"/>
              </a:rPr>
              <a:t>Comprehensive view of product inventory levels, trends, and forecasting.</a:t>
            </a:r>
            <a:endParaRPr lang="en-US" dirty="0"/>
          </a:p>
        </p:txBody>
      </p:sp>
      <p:sp>
        <p:nvSpPr>
          <p:cNvPr id="20" name="Object 19"/>
          <p:cNvSpPr/>
          <p:nvPr/>
        </p:nvSpPr>
        <p:spPr>
          <a:xfrm>
            <a:off x="8094226" y="1580755"/>
            <a:ext cx="1714071" cy="2990102"/>
          </a:xfrm>
          <a:prstGeom prst="rect">
            <a:avLst/>
          </a:prstGeom>
          <a:solidFill>
            <a:srgbClr val="2896BB"/>
          </a:solidFill>
        </p:spPr>
        <p:txBody>
          <a:bodyPr/>
          <a:lstStyle/>
          <a:p>
            <a:endParaRPr lang="en-US"/>
          </a:p>
        </p:txBody>
      </p:sp>
      <p:pic>
        <p:nvPicPr>
          <p:cNvPr id="21" name="Object 20" descr="product ratings dashboard"/>
          <p:cNvPicPr>
            <a:picLocks noChangeAspect="1"/>
          </p:cNvPicPr>
          <p:nvPr/>
        </p:nvPicPr>
        <p:blipFill>
          <a:blip r:embed="rId9"/>
          <a:srcRect l="33960" r="33960"/>
          <a:stretch/>
        </p:blipFill>
        <p:spPr>
          <a:xfrm>
            <a:off x="8094226" y="1580755"/>
            <a:ext cx="1714071" cy="2990102"/>
          </a:xfrm>
          <a:prstGeom prst="rect">
            <a:avLst/>
          </a:prstGeom>
        </p:spPr>
      </p:pic>
      <p:sp>
        <p:nvSpPr>
          <p:cNvPr id="22" name="Object 21"/>
          <p:cNvSpPr/>
          <p:nvPr/>
        </p:nvSpPr>
        <p:spPr>
          <a:xfrm>
            <a:off x="8008522" y="4714217"/>
            <a:ext cx="1885479" cy="432089"/>
          </a:xfrm>
          <a:prstGeom prst="rect">
            <a:avLst/>
          </a:prstGeom>
          <a:noFill/>
        </p:spPr>
        <p:txBody>
          <a:bodyPr wrap="square" lIns="0" tIns="0" rIns="0" bIns="0" rtlCol="0" anchor="t"/>
          <a:lstStyle/>
          <a:p>
            <a:pPr algn="ctr">
              <a:lnSpc>
                <a:spcPts val="1702"/>
              </a:lnSpc>
              <a:buNone/>
            </a:pPr>
            <a:r>
              <a:rPr lang="en-US" sz="1260" b="1" kern="0" spc="126" dirty="0">
                <a:solidFill>
                  <a:srgbClr val="181818">
                    <a:alpha val="80000"/>
                  </a:srgbClr>
                </a:solidFill>
                <a:latin typeface="Roboto" pitchFamily="34" charset="0"/>
                <a:ea typeface="Roboto" pitchFamily="34" charset="-122"/>
                <a:cs typeface="Roboto" pitchFamily="34" charset="-120"/>
              </a:rPr>
              <a:t>PRODUCT RATINGS DASHBOARD</a:t>
            </a:r>
            <a:endParaRPr lang="en-US" dirty="0"/>
          </a:p>
        </p:txBody>
      </p:sp>
      <p:sp>
        <p:nvSpPr>
          <p:cNvPr id="23" name="Object 22"/>
          <p:cNvSpPr/>
          <p:nvPr/>
        </p:nvSpPr>
        <p:spPr>
          <a:xfrm>
            <a:off x="8008522" y="5216535"/>
            <a:ext cx="1885479" cy="1012671"/>
          </a:xfrm>
          <a:prstGeom prst="rect">
            <a:avLst/>
          </a:prstGeom>
          <a:noFill/>
        </p:spPr>
        <p:txBody>
          <a:bodyPr wrap="square" lIns="0" tIns="0" rIns="0" bIns="0" rtlCol="0" anchor="t"/>
          <a:lstStyle/>
          <a:p>
            <a:pPr algn="ctr">
              <a:lnSpc>
                <a:spcPts val="1994"/>
              </a:lnSpc>
              <a:spcBef>
                <a:spcPts val="542"/>
              </a:spcBef>
              <a:buNone/>
            </a:pPr>
            <a:r>
              <a:rPr lang="en-US" sz="1275" kern="0" spc="38" dirty="0">
                <a:solidFill>
                  <a:srgbClr val="181818">
                    <a:alpha val="80000"/>
                  </a:srgbClr>
                </a:solidFill>
                <a:latin typeface="Roboto" pitchFamily="34" charset="0"/>
                <a:ea typeface="Roboto" pitchFamily="34" charset="-122"/>
                <a:cs typeface="Roboto" pitchFamily="34" charset="-120"/>
              </a:rPr>
              <a:t>Visualizations of product ratings, reviews, and customer feedback.</a:t>
            </a:r>
            <a:endParaRPr lang="en-US" dirty="0"/>
          </a:p>
        </p:txBody>
      </p:sp>
      <p:sp>
        <p:nvSpPr>
          <p:cNvPr id="24" name="Object 23"/>
          <p:cNvSpPr/>
          <p:nvPr/>
        </p:nvSpPr>
        <p:spPr>
          <a:xfrm>
            <a:off x="9998750" y="1580755"/>
            <a:ext cx="1714071" cy="2990102"/>
          </a:xfrm>
          <a:prstGeom prst="rect">
            <a:avLst/>
          </a:prstGeom>
          <a:solidFill>
            <a:srgbClr val="2896BB"/>
          </a:solidFill>
        </p:spPr>
        <p:txBody>
          <a:bodyPr/>
          <a:lstStyle/>
          <a:p>
            <a:endParaRPr lang="en-US"/>
          </a:p>
        </p:txBody>
      </p:sp>
      <p:pic>
        <p:nvPicPr>
          <p:cNvPr id="25" name="Object 24" descr="sales dashboard"/>
          <p:cNvPicPr>
            <a:picLocks noChangeAspect="1"/>
          </p:cNvPicPr>
          <p:nvPr/>
        </p:nvPicPr>
        <p:blipFill>
          <a:blip r:embed="rId10"/>
          <a:srcRect l="33892" r="33892"/>
          <a:stretch/>
        </p:blipFill>
        <p:spPr>
          <a:xfrm>
            <a:off x="9998750" y="1580755"/>
            <a:ext cx="1714071" cy="2990102"/>
          </a:xfrm>
          <a:prstGeom prst="rect">
            <a:avLst/>
          </a:prstGeom>
        </p:spPr>
      </p:pic>
      <p:sp>
        <p:nvSpPr>
          <p:cNvPr id="26" name="Object 25"/>
          <p:cNvSpPr/>
          <p:nvPr/>
        </p:nvSpPr>
        <p:spPr>
          <a:xfrm>
            <a:off x="9913046" y="4714217"/>
            <a:ext cx="1885479" cy="216044"/>
          </a:xfrm>
          <a:prstGeom prst="rect">
            <a:avLst/>
          </a:prstGeom>
          <a:noFill/>
        </p:spPr>
        <p:txBody>
          <a:bodyPr wrap="square" lIns="0" tIns="0" rIns="0" bIns="0" rtlCol="0" anchor="t"/>
          <a:lstStyle/>
          <a:p>
            <a:pPr algn="ctr">
              <a:lnSpc>
                <a:spcPts val="1702"/>
              </a:lnSpc>
              <a:buNone/>
            </a:pPr>
            <a:r>
              <a:rPr lang="en-US" sz="1260" b="1" kern="0" spc="126" dirty="0">
                <a:solidFill>
                  <a:srgbClr val="181818">
                    <a:alpha val="80000"/>
                  </a:srgbClr>
                </a:solidFill>
                <a:latin typeface="Roboto" pitchFamily="34" charset="0"/>
                <a:ea typeface="Roboto" pitchFamily="34" charset="-122"/>
                <a:cs typeface="Roboto" pitchFamily="34" charset="-120"/>
              </a:rPr>
              <a:t>SALES DASHBOARD</a:t>
            </a:r>
            <a:endParaRPr lang="en-US" dirty="0"/>
          </a:p>
        </p:txBody>
      </p:sp>
      <p:sp>
        <p:nvSpPr>
          <p:cNvPr id="27" name="Object 26"/>
          <p:cNvSpPr/>
          <p:nvPr/>
        </p:nvSpPr>
        <p:spPr>
          <a:xfrm>
            <a:off x="9913046" y="5000491"/>
            <a:ext cx="1885479" cy="1012671"/>
          </a:xfrm>
          <a:prstGeom prst="rect">
            <a:avLst/>
          </a:prstGeom>
          <a:noFill/>
        </p:spPr>
        <p:txBody>
          <a:bodyPr wrap="square" lIns="0" tIns="0" rIns="0" bIns="0" rtlCol="0" anchor="t"/>
          <a:lstStyle/>
          <a:p>
            <a:pPr algn="ctr">
              <a:lnSpc>
                <a:spcPts val="1994"/>
              </a:lnSpc>
              <a:spcBef>
                <a:spcPts val="542"/>
              </a:spcBef>
              <a:buNone/>
            </a:pPr>
            <a:r>
              <a:rPr lang="en-US" sz="1275" kern="0" spc="38" dirty="0">
                <a:solidFill>
                  <a:srgbClr val="181818">
                    <a:alpha val="80000"/>
                  </a:srgbClr>
                </a:solidFill>
                <a:latin typeface="Roboto" pitchFamily="34" charset="0"/>
                <a:ea typeface="Roboto" pitchFamily="34" charset="-122"/>
                <a:cs typeface="Roboto" pitchFamily="34" charset="-120"/>
              </a:rPr>
              <a:t>Tracking of sales performance, revenue, and key business metrics.</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1">
    <p:bg>
      <p:bgPr>
        <a:solidFill>
          <a:srgbClr val="CB934C"/>
        </a:solidFill>
        <a:effectLst/>
      </p:bgPr>
    </p:bg>
    <p:spTree>
      <p:nvGrpSpPr>
        <p:cNvPr id="1" name=""/>
        <p:cNvGrpSpPr/>
        <p:nvPr/>
      </p:nvGrpSpPr>
      <p:grpSpPr>
        <a:xfrm>
          <a:off x="0" y="0"/>
          <a:ext cx="0" cy="0"/>
          <a:chOff x="0" y="0"/>
          <a:chExt cx="0" cy="0"/>
        </a:xfrm>
      </p:grpSpPr>
      <p:sp>
        <p:nvSpPr>
          <p:cNvPr id="2" name="Object 1"/>
          <p:cNvSpPr/>
          <p:nvPr/>
        </p:nvSpPr>
        <p:spPr>
          <a:xfrm>
            <a:off x="109510" y="297731"/>
            <a:ext cx="11969932" cy="5764160"/>
          </a:xfrm>
          <a:prstGeom prst="rect">
            <a:avLst/>
          </a:prstGeom>
          <a:noFill/>
        </p:spPr>
        <p:txBody>
          <a:bodyPr wrap="square" lIns="0" tIns="0" rIns="0" bIns="0" rtlCol="0" anchor="ctr"/>
          <a:lstStyle/>
          <a:p>
            <a:pPr algn="ctr">
              <a:lnSpc>
                <a:spcPts val="5675"/>
              </a:lnSpc>
              <a:buNone/>
            </a:pPr>
            <a:r>
              <a:rPr lang="en-US" sz="5344" dirty="0">
                <a:solidFill>
                  <a:srgbClr val="FFFFFF"/>
                </a:solidFill>
                <a:latin typeface="Playfair Display" pitchFamily="34" charset="0"/>
                <a:ea typeface="Playfair Display" pitchFamily="34" charset="-122"/>
                <a:cs typeface="Playfair Display" pitchFamily="34" charset="-120"/>
              </a:rPr>
              <a:t>“The Target 2.0 E-Commerce Management System represents a comprehensive and innovative solution that redefines the online shopping experience, empowering businesses to build trust, streamline operations, and drive growth in the digital retail landscape.”</a:t>
            </a:r>
            <a:endParaRPr lang="en-US" dirty="0"/>
          </a:p>
        </p:txBody>
      </p:sp>
      <p:sp>
        <p:nvSpPr>
          <p:cNvPr id="3" name="Object 2"/>
          <p:cNvSpPr/>
          <p:nvPr/>
        </p:nvSpPr>
        <p:spPr>
          <a:xfrm>
            <a:off x="109510" y="6215592"/>
            <a:ext cx="11969932" cy="256590"/>
          </a:xfrm>
          <a:prstGeom prst="rect">
            <a:avLst/>
          </a:prstGeom>
          <a:noFill/>
        </p:spPr>
        <p:txBody>
          <a:bodyPr wrap="square" lIns="0" tIns="0" rIns="0" bIns="0" rtlCol="0" anchor="ctr"/>
          <a:lstStyle/>
          <a:p>
            <a:pPr algn="ctr">
              <a:lnSpc>
                <a:spcPts val="2021"/>
              </a:lnSpc>
              <a:spcBef>
                <a:spcPts val="1186"/>
              </a:spcBef>
              <a:buNone/>
            </a:pPr>
            <a:r>
              <a:rPr lang="en-US" sz="1496" b="1" kern="0" spc="150" dirty="0">
                <a:solidFill>
                  <a:srgbClr val="FFFFFF">
                    <a:alpha val="80000"/>
                  </a:srgbClr>
                </a:solidFill>
                <a:latin typeface="Roboto" pitchFamily="34" charset="0"/>
                <a:ea typeface="Roboto" pitchFamily="34" charset="-122"/>
                <a:cs typeface="Roboto" pitchFamily="34" charset="-120"/>
              </a:rPr>
              <a:t>E-COMMERCE (TARGET 2.0) DATABASE MANAGEMENT SYSTEM</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2">
    <p:bg>
      <p:bgPr>
        <a:solidFill>
          <a:srgbClr val="111627"/>
        </a:solidFill>
        <a:effectLst/>
      </p:bgPr>
    </p:bg>
    <p:spTree>
      <p:nvGrpSpPr>
        <p:cNvPr id="1" name=""/>
        <p:cNvGrpSpPr/>
        <p:nvPr/>
      </p:nvGrpSpPr>
      <p:grpSpPr>
        <a:xfrm>
          <a:off x="0" y="0"/>
          <a:ext cx="0" cy="0"/>
          <a:chOff x="0" y="0"/>
          <a:chExt cx="0" cy="0"/>
        </a:xfrm>
      </p:grpSpPr>
      <p:sp>
        <p:nvSpPr>
          <p:cNvPr id="7" name="Object 1">
            <a:extLst>
              <a:ext uri="{FF2B5EF4-FFF2-40B4-BE49-F238E27FC236}">
                <a16:creationId xmlns:a16="http://schemas.microsoft.com/office/drawing/2014/main" id="{EFFC2F2A-4C0E-06D6-7E2E-BD664D10C915}"/>
              </a:ext>
            </a:extLst>
          </p:cNvPr>
          <p:cNvSpPr/>
          <p:nvPr/>
        </p:nvSpPr>
        <p:spPr>
          <a:xfrm>
            <a:off x="4109" y="0"/>
            <a:ext cx="6094476" cy="6856286"/>
          </a:xfrm>
          <a:prstGeom prst="rect">
            <a:avLst/>
          </a:prstGeom>
          <a:solidFill>
            <a:srgbClr val="FFFFFF"/>
          </a:solidFill>
        </p:spPr>
        <p:txBody>
          <a:bodyPr/>
          <a:lstStyle/>
          <a:p>
            <a:endParaRPr lang="en-US"/>
          </a:p>
        </p:txBody>
      </p:sp>
      <p:sp>
        <p:nvSpPr>
          <p:cNvPr id="4" name="Object 3"/>
          <p:cNvSpPr/>
          <p:nvPr/>
        </p:nvSpPr>
        <p:spPr>
          <a:xfrm>
            <a:off x="6630986" y="2442273"/>
            <a:ext cx="4994227" cy="1516775"/>
          </a:xfrm>
          <a:prstGeom prst="rect">
            <a:avLst/>
          </a:prstGeom>
          <a:noFill/>
        </p:spPr>
        <p:txBody>
          <a:bodyPr wrap="square" lIns="0" tIns="0" rIns="0" bIns="0" rtlCol="0" anchor="ctr"/>
          <a:lstStyle/>
          <a:p>
            <a:pPr algn="ctr">
              <a:lnSpc>
                <a:spcPts val="3983"/>
              </a:lnSpc>
              <a:buNone/>
            </a:pPr>
            <a:r>
              <a:rPr lang="en-US" sz="3750" dirty="0">
                <a:solidFill>
                  <a:srgbClr val="FFFFFF"/>
                </a:solidFill>
                <a:latin typeface="Playfair Display" pitchFamily="34" charset="0"/>
                <a:ea typeface="Playfair Display" pitchFamily="34" charset="-122"/>
                <a:cs typeface="Playfair Display" pitchFamily="34" charset="-120"/>
              </a:rPr>
              <a:t>Thank You!</a:t>
            </a:r>
            <a:endParaRPr lang="en-US" dirty="0"/>
          </a:p>
        </p:txBody>
      </p:sp>
      <p:pic>
        <p:nvPicPr>
          <p:cNvPr id="6" name="Object 2" descr="Target Corporation logo">
            <a:extLst>
              <a:ext uri="{FF2B5EF4-FFF2-40B4-BE49-F238E27FC236}">
                <a16:creationId xmlns:a16="http://schemas.microsoft.com/office/drawing/2014/main" id="{0D4B533C-36FB-7ECF-D8EF-612326BCB958}"/>
              </a:ext>
            </a:extLst>
          </p:cNvPr>
          <p:cNvPicPr>
            <a:picLocks noChangeAspect="1"/>
          </p:cNvPicPr>
          <p:nvPr/>
        </p:nvPicPr>
        <p:blipFill>
          <a:blip r:embed="rId3"/>
          <a:srcRect l="-25758" t="-35227" r="-25758" b="-35227"/>
          <a:stretch/>
        </p:blipFill>
        <p:spPr>
          <a:xfrm>
            <a:off x="4109" y="0"/>
            <a:ext cx="6094476" cy="685628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EDF1EB"/>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317371"/>
            <a:ext cx="85704" cy="1295076"/>
          </a:xfrm>
          <a:prstGeom prst="rect">
            <a:avLst/>
          </a:prstGeom>
        </p:spPr>
      </p:pic>
      <p:sp>
        <p:nvSpPr>
          <p:cNvPr id="3" name="Object 2"/>
          <p:cNvSpPr/>
          <p:nvPr/>
        </p:nvSpPr>
        <p:spPr>
          <a:xfrm>
            <a:off x="476131" y="350923"/>
            <a:ext cx="12188952" cy="505592"/>
          </a:xfrm>
          <a:prstGeom prst="rect">
            <a:avLst/>
          </a:prstGeom>
          <a:noFill/>
        </p:spPr>
        <p:txBody>
          <a:bodyPr wrap="square" lIns="0" tIns="0" rIns="0" bIns="0" rtlCol="0" anchor="t"/>
          <a:lstStyle/>
          <a:p>
            <a:pPr algn="l">
              <a:lnSpc>
                <a:spcPts val="3983"/>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Overview</a:t>
            </a:r>
            <a:endParaRPr lang="en-US" dirty="0"/>
          </a:p>
        </p:txBody>
      </p:sp>
      <p:sp>
        <p:nvSpPr>
          <p:cNvPr id="4" name="Object 3"/>
          <p:cNvSpPr/>
          <p:nvPr/>
        </p:nvSpPr>
        <p:spPr>
          <a:xfrm>
            <a:off x="952262" y="1612447"/>
            <a:ext cx="5446938" cy="4745686"/>
          </a:xfrm>
          <a:prstGeom prst="rect">
            <a:avLst/>
          </a:prstGeom>
          <a:noFill/>
        </p:spPr>
        <p:txBody>
          <a:bodyPr wrap="square" lIns="0" tIns="0" rIns="0" bIns="0" rtlCol="0" anchor="t"/>
          <a:lstStyle/>
          <a:p>
            <a:pPr marL="242900" indent="-242900" algn="l">
              <a:lnSpc>
                <a:spcPts val="2298"/>
              </a:lnSpc>
              <a:buSzPct val="100000"/>
              <a:buChar char="•"/>
            </a:pPr>
            <a:r>
              <a:rPr lang="en-US" sz="1701" b="1" kern="0" spc="170" dirty="0">
                <a:solidFill>
                  <a:srgbClr val="181818">
                    <a:alpha val="80000"/>
                  </a:srgbClr>
                </a:solidFill>
                <a:latin typeface="Roboto" pitchFamily="34" charset="0"/>
                <a:ea typeface="Roboto" pitchFamily="34" charset="-122"/>
                <a:cs typeface="Roboto" pitchFamily="34" charset="-120"/>
              </a:rPr>
              <a:t>REDEFINE ONLINE SHOPPING EXPERIENCE</a:t>
            </a:r>
          </a:p>
          <a:p>
            <a:pPr lvl="1" algn="l">
              <a:lnSpc>
                <a:spcPts val="2064"/>
              </a:lnSpc>
              <a:spcBef>
                <a:spcPts val="229"/>
              </a:spcBef>
              <a:buNone/>
            </a:pPr>
            <a:r>
              <a:rPr lang="en-US" sz="1320" kern="0" spc="40" dirty="0">
                <a:solidFill>
                  <a:srgbClr val="181818">
                    <a:alpha val="80000"/>
                  </a:srgbClr>
                </a:solidFill>
                <a:latin typeface="Roboto" pitchFamily="34" charset="0"/>
                <a:ea typeface="Roboto" pitchFamily="34" charset="-122"/>
                <a:cs typeface="Roboto" pitchFamily="34" charset="-120"/>
              </a:rPr>
              <a:t>Target 2.0 E-Commerce Management System aims to transform the digital retail landscape through seamless management of customer, order, product, coupon, and logistics data.</a:t>
            </a:r>
          </a:p>
          <a:p>
            <a:pPr marL="242900" indent="-242900" algn="l">
              <a:lnSpc>
                <a:spcPts val="2298"/>
              </a:lnSpc>
              <a:spcBef>
                <a:spcPts val="2232"/>
              </a:spcBef>
              <a:buSzPct val="100000"/>
              <a:buChar char="•"/>
            </a:pPr>
            <a:r>
              <a:rPr lang="en-US" sz="1701" b="1" kern="0" spc="170" dirty="0">
                <a:solidFill>
                  <a:srgbClr val="181818">
                    <a:alpha val="80000"/>
                  </a:srgbClr>
                </a:solidFill>
                <a:latin typeface="Roboto" pitchFamily="34" charset="0"/>
                <a:ea typeface="Roboto" pitchFamily="34" charset="-122"/>
                <a:cs typeface="Roboto" pitchFamily="34" charset="-120"/>
              </a:rPr>
              <a:t>ENSURE PRECISE, SECURE, AND REAL-TIME OPERATIONS</a:t>
            </a:r>
          </a:p>
          <a:p>
            <a:pPr lvl="1" algn="l">
              <a:lnSpc>
                <a:spcPts val="2064"/>
              </a:lnSpc>
              <a:spcBef>
                <a:spcPts val="229"/>
              </a:spcBef>
              <a:buNone/>
            </a:pPr>
            <a:r>
              <a:rPr lang="en-US" sz="1320" kern="0" spc="40" dirty="0">
                <a:solidFill>
                  <a:srgbClr val="181818">
                    <a:alpha val="80000"/>
                  </a:srgbClr>
                </a:solidFill>
                <a:latin typeface="Roboto" pitchFamily="34" charset="0"/>
                <a:ea typeface="Roboto" pitchFamily="34" charset="-122"/>
                <a:cs typeface="Roboto" pitchFamily="34" charset="-120"/>
              </a:rPr>
              <a:t>The system creates trust, simplifies processes, and enables business growth and innovation for both customers and administrators.</a:t>
            </a:r>
          </a:p>
          <a:p>
            <a:pPr marL="242900" indent="-242900" algn="l">
              <a:lnSpc>
                <a:spcPts val="2298"/>
              </a:lnSpc>
              <a:spcBef>
                <a:spcPts val="2232"/>
              </a:spcBef>
              <a:buSzPct val="100000"/>
              <a:buChar char="•"/>
            </a:pPr>
            <a:r>
              <a:rPr lang="en-US" sz="1701" b="1" kern="0" spc="170" dirty="0">
                <a:solidFill>
                  <a:srgbClr val="181818">
                    <a:alpha val="80000"/>
                  </a:srgbClr>
                </a:solidFill>
                <a:latin typeface="Roboto" pitchFamily="34" charset="0"/>
                <a:ea typeface="Roboto" pitchFamily="34" charset="-122"/>
                <a:cs typeface="Roboto" pitchFamily="34" charset="-120"/>
              </a:rPr>
              <a:t>EXPERIENCED DEVELOPMENT TEAM</a:t>
            </a:r>
          </a:p>
          <a:p>
            <a:pPr lvl="1" algn="l">
              <a:lnSpc>
                <a:spcPts val="2064"/>
              </a:lnSpc>
              <a:spcBef>
                <a:spcPts val="229"/>
              </a:spcBef>
              <a:buNone/>
            </a:pPr>
            <a:r>
              <a:rPr lang="en-US" sz="1320" kern="0" spc="40" dirty="0">
                <a:solidFill>
                  <a:srgbClr val="181818">
                    <a:alpha val="80000"/>
                  </a:srgbClr>
                </a:solidFill>
                <a:latin typeface="Roboto" pitchFamily="34" charset="0"/>
                <a:ea typeface="Roboto" pitchFamily="34" charset="-122"/>
                <a:cs typeface="Roboto" pitchFamily="34" charset="-120"/>
              </a:rPr>
              <a:t>The project team behind Target 2.0 consists of Yang Zheng, Mengyun Xie, and Chenni Xu, bringing their expertise in database management and e-commerce solutions.</a:t>
            </a:r>
            <a:endParaRPr lang="en-US" dirty="0"/>
          </a:p>
        </p:txBody>
      </p:sp>
      <p:sp>
        <p:nvSpPr>
          <p:cNvPr id="5" name="Object 4"/>
          <p:cNvSpPr/>
          <p:nvPr/>
        </p:nvSpPr>
        <p:spPr>
          <a:xfrm>
            <a:off x="6284928" y="1612447"/>
            <a:ext cx="5446938" cy="3349209"/>
          </a:xfrm>
          <a:prstGeom prst="rect">
            <a:avLst/>
          </a:prstGeom>
          <a:noFill/>
        </p:spPr>
        <p:txBody>
          <a:bodyPr wrap="square" lIns="0" tIns="0" rIns="0" bIns="0" rtlCol="0" anchor="t"/>
          <a:lstStyle/>
          <a:p>
            <a:pPr marL="242900" indent="-242900" algn="l">
              <a:lnSpc>
                <a:spcPts val="2298"/>
              </a:lnSpc>
              <a:buSzPct val="100000"/>
              <a:buChar char="•"/>
            </a:pPr>
            <a:r>
              <a:rPr lang="en-US" sz="1701" b="1" kern="0" spc="170" dirty="0">
                <a:solidFill>
                  <a:srgbClr val="181818">
                    <a:alpha val="80000"/>
                  </a:srgbClr>
                </a:solidFill>
                <a:latin typeface="Roboto" pitchFamily="34" charset="0"/>
                <a:ea typeface="Roboto" pitchFamily="34" charset="-122"/>
                <a:cs typeface="Roboto" pitchFamily="34" charset="-120"/>
              </a:rPr>
              <a:t>COMPREHENSIVE DATABASE MANAGEMENT</a:t>
            </a:r>
          </a:p>
          <a:p>
            <a:pPr lvl="1" algn="l">
              <a:lnSpc>
                <a:spcPts val="2064"/>
              </a:lnSpc>
              <a:spcBef>
                <a:spcPts val="229"/>
              </a:spcBef>
              <a:buNone/>
            </a:pPr>
            <a:r>
              <a:rPr lang="en-US" sz="1320" kern="0" spc="40" dirty="0">
                <a:solidFill>
                  <a:srgbClr val="181818">
                    <a:alpha val="80000"/>
                  </a:srgbClr>
                </a:solidFill>
                <a:latin typeface="Roboto" pitchFamily="34" charset="0"/>
                <a:ea typeface="Roboto" pitchFamily="34" charset="-122"/>
                <a:cs typeface="Roboto" pitchFamily="34" charset="-120"/>
              </a:rPr>
              <a:t>The system's database design includes an ERD, DDL, computed columns, data encryption, table constraints, stored procedures, triggers, and DML.</a:t>
            </a:r>
          </a:p>
          <a:p>
            <a:pPr marL="242900" indent="-242900" algn="l">
              <a:lnSpc>
                <a:spcPts val="2298"/>
              </a:lnSpc>
              <a:spcBef>
                <a:spcPts val="2232"/>
              </a:spcBef>
              <a:buSzPct val="100000"/>
              <a:buChar char="•"/>
            </a:pPr>
            <a:r>
              <a:rPr lang="en-US" sz="1701" b="1" kern="0" spc="170" dirty="0">
                <a:solidFill>
                  <a:srgbClr val="181818">
                    <a:alpha val="80000"/>
                  </a:srgbClr>
                </a:solidFill>
                <a:latin typeface="Roboto" pitchFamily="34" charset="0"/>
                <a:ea typeface="Roboto" pitchFamily="34" charset="-122"/>
                <a:cs typeface="Roboto" pitchFamily="34" charset="-120"/>
              </a:rPr>
              <a:t>PROVIDE REAL-TIME INSIGHTS AND VISUALIZATIONS</a:t>
            </a:r>
          </a:p>
          <a:p>
            <a:pPr lvl="1" algn="l">
              <a:lnSpc>
                <a:spcPts val="2064"/>
              </a:lnSpc>
              <a:spcBef>
                <a:spcPts val="229"/>
              </a:spcBef>
              <a:buNone/>
            </a:pPr>
            <a:r>
              <a:rPr lang="en-US" sz="1320" kern="0" spc="40" dirty="0">
                <a:solidFill>
                  <a:srgbClr val="181818">
                    <a:alpha val="80000"/>
                  </a:srgbClr>
                </a:solidFill>
                <a:latin typeface="Roboto" pitchFamily="34" charset="0"/>
                <a:ea typeface="Roboto" pitchFamily="34" charset="-122"/>
                <a:cs typeface="Roboto" pitchFamily="34" charset="-120"/>
              </a:rPr>
              <a:t>The system offers a range of data visualization dashboards, including Coupon Discount Impact, Customer Insights, Customer Support, Inventory, Product Ratings, and Sales.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7">
    <p:bg>
      <p:bgPr>
        <a:solidFill>
          <a:srgbClr val="111627"/>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76181" cy="1295076"/>
          </a:xfrm>
          <a:prstGeom prst="rect">
            <a:avLst/>
          </a:prstGeom>
        </p:spPr>
      </p:pic>
      <p:sp>
        <p:nvSpPr>
          <p:cNvPr id="3" name="Object 2"/>
          <p:cNvSpPr/>
          <p:nvPr/>
        </p:nvSpPr>
        <p:spPr>
          <a:xfrm>
            <a:off x="476131" y="350923"/>
            <a:ext cx="12188952" cy="505592"/>
          </a:xfrm>
          <a:prstGeom prst="rect">
            <a:avLst/>
          </a:prstGeom>
          <a:noFill/>
        </p:spPr>
        <p:txBody>
          <a:bodyPr wrap="square" lIns="0" tIns="0" rIns="0" bIns="0" rtlCol="0" anchor="t"/>
          <a:lstStyle/>
          <a:p>
            <a:pPr algn="l">
              <a:lnSpc>
                <a:spcPts val="3983"/>
              </a:lnSpc>
              <a:buNone/>
            </a:pPr>
            <a:r>
              <a:rPr lang="en-US" sz="3750" dirty="0">
                <a:solidFill>
                  <a:srgbClr val="FFFFFF"/>
                </a:solidFill>
                <a:latin typeface="Playfair Display" pitchFamily="34" charset="0"/>
                <a:ea typeface="Playfair Display" pitchFamily="34" charset="-122"/>
                <a:cs typeface="Playfair Display" pitchFamily="34" charset="-120"/>
              </a:rPr>
              <a:t>Target 2.0 Objectives</a:t>
            </a:r>
            <a:endParaRPr lang="en-US" dirty="0"/>
          </a:p>
        </p:txBody>
      </p:sp>
      <p:pic>
        <p:nvPicPr>
          <p:cNvPr id="4" name="Object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47337" y="3351961"/>
            <a:ext cx="1266508" cy="1266508"/>
          </a:xfrm>
          <a:prstGeom prst="rect">
            <a:avLst/>
          </a:prstGeom>
        </p:spPr>
      </p:pic>
      <p:pic>
        <p:nvPicPr>
          <p:cNvPr id="5" name="Object 4"/>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47413" y="2752036"/>
            <a:ext cx="2466358" cy="2466358"/>
          </a:xfrm>
          <a:prstGeom prst="rect">
            <a:avLst/>
          </a:prstGeom>
        </p:spPr>
      </p:pic>
      <p:pic>
        <p:nvPicPr>
          <p:cNvPr id="6" name="Object 5"/>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489" y="2151490"/>
            <a:ext cx="3656686" cy="3666208"/>
          </a:xfrm>
          <a:prstGeom prst="rect">
            <a:avLst/>
          </a:prstGeom>
        </p:spPr>
      </p:pic>
      <p:pic>
        <p:nvPicPr>
          <p:cNvPr id="7" name="Object 6"/>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7564" y="1552187"/>
            <a:ext cx="4856536" cy="4866058"/>
          </a:xfrm>
          <a:prstGeom prst="rect">
            <a:avLst/>
          </a:prstGeom>
        </p:spPr>
      </p:pic>
      <p:pic>
        <p:nvPicPr>
          <p:cNvPr id="8" name="Object 7"/>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92647" y="2480642"/>
            <a:ext cx="3761434" cy="1390302"/>
          </a:xfrm>
          <a:prstGeom prst="rect">
            <a:avLst/>
          </a:prstGeom>
        </p:spPr>
      </p:pic>
      <p:pic>
        <p:nvPicPr>
          <p:cNvPr id="9" name="Object 8"/>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154559" y="3813237"/>
            <a:ext cx="95226" cy="104749"/>
          </a:xfrm>
          <a:prstGeom prst="rect">
            <a:avLst/>
          </a:prstGeom>
        </p:spPr>
      </p:pic>
      <p:pic>
        <p:nvPicPr>
          <p:cNvPr id="10" name="Object 9"/>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06000" y="3496801"/>
            <a:ext cx="2761559" cy="380905"/>
          </a:xfrm>
          <a:prstGeom prst="rect">
            <a:avLst/>
          </a:prstGeom>
        </p:spPr>
      </p:pic>
      <p:pic>
        <p:nvPicPr>
          <p:cNvPr id="11" name="Object 10"/>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767909" y="3811618"/>
            <a:ext cx="104749" cy="104749"/>
          </a:xfrm>
          <a:prstGeom prst="rect">
            <a:avLst/>
          </a:prstGeom>
        </p:spPr>
      </p:pic>
      <p:pic>
        <p:nvPicPr>
          <p:cNvPr id="12" name="Object 11"/>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408592" y="4096821"/>
            <a:ext cx="2104499" cy="190452"/>
          </a:xfrm>
          <a:prstGeom prst="rect">
            <a:avLst/>
          </a:prstGeom>
        </p:spPr>
      </p:pic>
      <p:pic>
        <p:nvPicPr>
          <p:cNvPr id="13" name="Object 12"/>
          <p:cNvPicPr>
            <a:picLocks noChangeAspect="1"/>
          </p:cNvPicPr>
          <p:nvPr/>
        </p:nvPicPr>
        <p:blipFill>
          <a:blip r:embed="rId19">
            <a:extLst>
              <a:ext uri="{96DAC541-7B7A-43D3-8B79-37D633B846F1}">
                <asvg:svgBlip xmlns:asvg="http://schemas.microsoft.com/office/drawing/2016/SVG/main" r:embed="rId23"/>
              </a:ext>
            </a:extLst>
          </a:blip>
          <a:stretch>
            <a:fillRect/>
          </a:stretch>
        </p:blipFill>
        <p:spPr>
          <a:xfrm>
            <a:off x="4370500" y="4058731"/>
            <a:ext cx="104749" cy="104749"/>
          </a:xfrm>
          <a:prstGeom prst="rect">
            <a:avLst/>
          </a:prstGeom>
        </p:spPr>
      </p:pic>
      <p:pic>
        <p:nvPicPr>
          <p:cNvPr id="14" name="Object 13"/>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923195" y="4587617"/>
            <a:ext cx="2018795" cy="618970"/>
          </a:xfrm>
          <a:prstGeom prst="rect">
            <a:avLst/>
          </a:prstGeom>
        </p:spPr>
      </p:pic>
      <p:pic>
        <p:nvPicPr>
          <p:cNvPr id="15" name="Object 14"/>
          <p:cNvPicPr>
            <a:picLocks noChangeAspect="1"/>
          </p:cNvPicPr>
          <p:nvPr/>
        </p:nvPicPr>
        <p:blipFill>
          <a:blip r:embed="rId15">
            <a:extLst>
              <a:ext uri="{96DAC541-7B7A-43D3-8B79-37D633B846F1}">
                <asvg:svgBlip xmlns:asvg="http://schemas.microsoft.com/office/drawing/2016/SVG/main" r:embed="rId26"/>
              </a:ext>
            </a:extLst>
          </a:blip>
          <a:stretch>
            <a:fillRect/>
          </a:stretch>
        </p:blipFill>
        <p:spPr>
          <a:xfrm>
            <a:off x="4885103" y="4549526"/>
            <a:ext cx="95226" cy="104749"/>
          </a:xfrm>
          <a:prstGeom prst="rect">
            <a:avLst/>
          </a:prstGeom>
        </p:spPr>
      </p:pic>
      <p:sp>
        <p:nvSpPr>
          <p:cNvPr id="16" name="Object 15"/>
          <p:cNvSpPr/>
          <p:nvPr/>
        </p:nvSpPr>
        <p:spPr>
          <a:xfrm>
            <a:off x="6161134" y="1671740"/>
            <a:ext cx="4315651" cy="216044"/>
          </a:xfrm>
          <a:prstGeom prst="rect">
            <a:avLst/>
          </a:prstGeom>
          <a:noFill/>
        </p:spPr>
        <p:txBody>
          <a:bodyPr wrap="square" lIns="0" tIns="0" rIns="0" bIns="0" rtlCol="0" anchor="t"/>
          <a:lstStyle/>
          <a:p>
            <a:pPr algn="l">
              <a:lnSpc>
                <a:spcPts val="1702"/>
              </a:lnSpc>
              <a:buNone/>
            </a:pPr>
            <a:r>
              <a:rPr lang="en-US" sz="1260" b="1" kern="0" spc="126" dirty="0">
                <a:solidFill>
                  <a:srgbClr val="FFFFFF"/>
                </a:solidFill>
                <a:latin typeface="Roboto" pitchFamily="34" charset="0"/>
                <a:ea typeface="Roboto" pitchFamily="34" charset="-122"/>
                <a:cs typeface="Roboto" pitchFamily="34" charset="-120"/>
              </a:rPr>
              <a:t>BUILD TRUST</a:t>
            </a:r>
            <a:endParaRPr lang="en-US" dirty="0"/>
          </a:p>
        </p:txBody>
      </p:sp>
      <p:sp>
        <p:nvSpPr>
          <p:cNvPr id="17" name="Object 16"/>
          <p:cNvSpPr/>
          <p:nvPr/>
        </p:nvSpPr>
        <p:spPr>
          <a:xfrm>
            <a:off x="6161134" y="1958014"/>
            <a:ext cx="4315651" cy="506335"/>
          </a:xfrm>
          <a:prstGeom prst="rect">
            <a:avLst/>
          </a:prstGeom>
          <a:noFill/>
        </p:spPr>
        <p:txBody>
          <a:bodyPr wrap="square" lIns="0" tIns="0" rIns="0" bIns="0" rtlCol="0" anchor="t"/>
          <a:lstStyle/>
          <a:p>
            <a:pPr algn="l">
              <a:lnSpc>
                <a:spcPts val="1994"/>
              </a:lnSpc>
              <a:spcBef>
                <a:spcPts val="542"/>
              </a:spcBef>
              <a:buNone/>
            </a:pPr>
            <a:r>
              <a:rPr lang="en-US" sz="1275" kern="0" spc="38" dirty="0">
                <a:solidFill>
                  <a:srgbClr val="FFFFFF">
                    <a:alpha val="80000"/>
                  </a:srgbClr>
                </a:solidFill>
                <a:latin typeface="Roboto" pitchFamily="34" charset="0"/>
                <a:ea typeface="Roboto" pitchFamily="34" charset="-122"/>
                <a:cs typeface="Roboto" pitchFamily="34" charset="-120"/>
              </a:rPr>
              <a:t>Establish confidence with customers through secure and transparent operations</a:t>
            </a:r>
            <a:endParaRPr lang="en-US" dirty="0"/>
          </a:p>
        </p:txBody>
      </p:sp>
      <p:sp>
        <p:nvSpPr>
          <p:cNvPr id="18" name="Object 17"/>
          <p:cNvSpPr/>
          <p:nvPr/>
        </p:nvSpPr>
        <p:spPr>
          <a:xfrm>
            <a:off x="6646788" y="2862068"/>
            <a:ext cx="4210902" cy="216044"/>
          </a:xfrm>
          <a:prstGeom prst="rect">
            <a:avLst/>
          </a:prstGeom>
          <a:noFill/>
        </p:spPr>
        <p:txBody>
          <a:bodyPr wrap="square" lIns="0" tIns="0" rIns="0" bIns="0" rtlCol="0" anchor="t"/>
          <a:lstStyle/>
          <a:p>
            <a:pPr algn="l">
              <a:lnSpc>
                <a:spcPts val="1702"/>
              </a:lnSpc>
              <a:buNone/>
            </a:pPr>
            <a:r>
              <a:rPr lang="en-US" sz="1260" b="1" kern="0" spc="126" dirty="0">
                <a:solidFill>
                  <a:srgbClr val="FFFFFF"/>
                </a:solidFill>
                <a:latin typeface="Roboto" pitchFamily="34" charset="0"/>
                <a:ea typeface="Roboto" pitchFamily="34" charset="-122"/>
                <a:cs typeface="Roboto" pitchFamily="34" charset="-120"/>
              </a:rPr>
              <a:t>SIMPLIFY PROCESSES</a:t>
            </a:r>
            <a:endParaRPr lang="en-US" dirty="0"/>
          </a:p>
        </p:txBody>
      </p:sp>
      <p:sp>
        <p:nvSpPr>
          <p:cNvPr id="19" name="Object 18"/>
          <p:cNvSpPr/>
          <p:nvPr/>
        </p:nvSpPr>
        <p:spPr>
          <a:xfrm>
            <a:off x="6646788" y="3148341"/>
            <a:ext cx="4210902" cy="506335"/>
          </a:xfrm>
          <a:prstGeom prst="rect">
            <a:avLst/>
          </a:prstGeom>
          <a:noFill/>
        </p:spPr>
        <p:txBody>
          <a:bodyPr wrap="square" lIns="0" tIns="0" rIns="0" bIns="0" rtlCol="0" anchor="t"/>
          <a:lstStyle/>
          <a:p>
            <a:pPr algn="l">
              <a:lnSpc>
                <a:spcPts val="1994"/>
              </a:lnSpc>
              <a:spcBef>
                <a:spcPts val="542"/>
              </a:spcBef>
              <a:buNone/>
            </a:pPr>
            <a:r>
              <a:rPr lang="en-US" sz="1275" kern="0" spc="38" dirty="0">
                <a:solidFill>
                  <a:srgbClr val="FFFFFF">
                    <a:alpha val="80000"/>
                  </a:srgbClr>
                </a:solidFill>
                <a:latin typeface="Roboto" pitchFamily="34" charset="0"/>
                <a:ea typeface="Roboto" pitchFamily="34" charset="-122"/>
                <a:cs typeface="Roboto" pitchFamily="34" charset="-120"/>
              </a:rPr>
              <a:t>Streamline e-commerce workflows for seamless customer and admin experiences</a:t>
            </a:r>
            <a:endParaRPr lang="en-US" dirty="0"/>
          </a:p>
        </p:txBody>
      </p:sp>
      <p:sp>
        <p:nvSpPr>
          <p:cNvPr id="20" name="Object 19"/>
          <p:cNvSpPr/>
          <p:nvPr/>
        </p:nvSpPr>
        <p:spPr>
          <a:xfrm>
            <a:off x="6594413" y="4052395"/>
            <a:ext cx="4137578" cy="216044"/>
          </a:xfrm>
          <a:prstGeom prst="rect">
            <a:avLst/>
          </a:prstGeom>
          <a:noFill/>
        </p:spPr>
        <p:txBody>
          <a:bodyPr wrap="square" lIns="0" tIns="0" rIns="0" bIns="0" rtlCol="0" anchor="t"/>
          <a:lstStyle/>
          <a:p>
            <a:pPr algn="l">
              <a:lnSpc>
                <a:spcPts val="1702"/>
              </a:lnSpc>
              <a:buNone/>
            </a:pPr>
            <a:r>
              <a:rPr lang="en-US" sz="1260" b="1" kern="0" spc="126" dirty="0">
                <a:solidFill>
                  <a:srgbClr val="FFFFFF"/>
                </a:solidFill>
                <a:latin typeface="Roboto" pitchFamily="34" charset="0"/>
                <a:ea typeface="Roboto" pitchFamily="34" charset="-122"/>
                <a:cs typeface="Roboto" pitchFamily="34" charset="-120"/>
              </a:rPr>
              <a:t>PROVIDE SCALABILITY</a:t>
            </a:r>
            <a:endParaRPr lang="en-US" dirty="0"/>
          </a:p>
        </p:txBody>
      </p:sp>
      <p:sp>
        <p:nvSpPr>
          <p:cNvPr id="21" name="Object 20"/>
          <p:cNvSpPr/>
          <p:nvPr/>
        </p:nvSpPr>
        <p:spPr>
          <a:xfrm>
            <a:off x="6594413" y="4338669"/>
            <a:ext cx="4137578" cy="506335"/>
          </a:xfrm>
          <a:prstGeom prst="rect">
            <a:avLst/>
          </a:prstGeom>
          <a:noFill/>
        </p:spPr>
        <p:txBody>
          <a:bodyPr wrap="square" lIns="0" tIns="0" rIns="0" bIns="0" rtlCol="0" anchor="t"/>
          <a:lstStyle/>
          <a:p>
            <a:pPr algn="l">
              <a:lnSpc>
                <a:spcPts val="1994"/>
              </a:lnSpc>
              <a:spcBef>
                <a:spcPts val="542"/>
              </a:spcBef>
              <a:buNone/>
            </a:pPr>
            <a:r>
              <a:rPr lang="en-US" sz="1275" kern="0" spc="38" dirty="0">
                <a:solidFill>
                  <a:srgbClr val="FFFFFF">
                    <a:alpha val="80000"/>
                  </a:srgbClr>
                </a:solidFill>
                <a:latin typeface="Roboto" pitchFamily="34" charset="0"/>
                <a:ea typeface="Roboto" pitchFamily="34" charset="-122"/>
                <a:cs typeface="Roboto" pitchFamily="34" charset="-120"/>
              </a:rPr>
              <a:t>Accommodate growing business demands and enable continued innovation</a:t>
            </a:r>
            <a:endParaRPr lang="en-US" dirty="0"/>
          </a:p>
        </p:txBody>
      </p:sp>
      <p:sp>
        <p:nvSpPr>
          <p:cNvPr id="22" name="Object 21"/>
          <p:cNvSpPr/>
          <p:nvPr/>
        </p:nvSpPr>
        <p:spPr>
          <a:xfrm>
            <a:off x="6518233" y="5242722"/>
            <a:ext cx="4074729" cy="216044"/>
          </a:xfrm>
          <a:prstGeom prst="rect">
            <a:avLst/>
          </a:prstGeom>
          <a:noFill/>
        </p:spPr>
        <p:txBody>
          <a:bodyPr wrap="square" lIns="0" tIns="0" rIns="0" bIns="0" rtlCol="0" anchor="t"/>
          <a:lstStyle/>
          <a:p>
            <a:pPr algn="l">
              <a:lnSpc>
                <a:spcPts val="1702"/>
              </a:lnSpc>
              <a:buNone/>
            </a:pPr>
            <a:r>
              <a:rPr lang="en-US" sz="1260" b="1" kern="0" spc="126" dirty="0">
                <a:solidFill>
                  <a:srgbClr val="FFFFFF"/>
                </a:solidFill>
                <a:latin typeface="Roboto" pitchFamily="34" charset="0"/>
                <a:ea typeface="Roboto" pitchFamily="34" charset="-122"/>
                <a:cs typeface="Roboto" pitchFamily="34" charset="-120"/>
              </a:rPr>
              <a:t>ENABLE GROWTH</a:t>
            </a:r>
            <a:endParaRPr lang="en-US" dirty="0"/>
          </a:p>
        </p:txBody>
      </p:sp>
      <p:sp>
        <p:nvSpPr>
          <p:cNvPr id="23" name="Object 22"/>
          <p:cNvSpPr/>
          <p:nvPr/>
        </p:nvSpPr>
        <p:spPr>
          <a:xfrm>
            <a:off x="6518233" y="5528996"/>
            <a:ext cx="4074729" cy="506335"/>
          </a:xfrm>
          <a:prstGeom prst="rect">
            <a:avLst/>
          </a:prstGeom>
          <a:noFill/>
        </p:spPr>
        <p:txBody>
          <a:bodyPr wrap="square" lIns="0" tIns="0" rIns="0" bIns="0" rtlCol="0" anchor="t"/>
          <a:lstStyle/>
          <a:p>
            <a:pPr algn="l">
              <a:lnSpc>
                <a:spcPts val="1994"/>
              </a:lnSpc>
              <a:spcBef>
                <a:spcPts val="542"/>
              </a:spcBef>
              <a:buNone/>
            </a:pPr>
            <a:r>
              <a:rPr lang="en-US" sz="1275" kern="0" spc="38" dirty="0">
                <a:solidFill>
                  <a:srgbClr val="FFFFFF">
                    <a:alpha val="80000"/>
                  </a:srgbClr>
                </a:solidFill>
                <a:latin typeface="Roboto" pitchFamily="34" charset="0"/>
                <a:ea typeface="Roboto" pitchFamily="34" charset="-122"/>
                <a:cs typeface="Roboto" pitchFamily="34" charset="-120"/>
              </a:rPr>
              <a:t>Empower businesses to thrive in the digital retail landscape</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25" y="912186"/>
            <a:ext cx="390427" cy="47613"/>
          </a:xfrm>
          <a:prstGeom prst="rect">
            <a:avLst/>
          </a:prstGeom>
        </p:spPr>
      </p:pic>
      <p:sp>
        <p:nvSpPr>
          <p:cNvPr id="3" name="Object 2"/>
          <p:cNvSpPr/>
          <p:nvPr/>
        </p:nvSpPr>
        <p:spPr>
          <a:xfrm>
            <a:off x="476131" y="399727"/>
            <a:ext cx="12188952" cy="365579"/>
          </a:xfrm>
          <a:prstGeom prst="rect">
            <a:avLst/>
          </a:prstGeom>
          <a:noFill/>
        </p:spPr>
        <p:txBody>
          <a:bodyPr wrap="square" lIns="0" tIns="0" rIns="0" bIns="0" rtlCol="0" anchor="t"/>
          <a:lstStyle/>
          <a:p>
            <a:pPr algn="l">
              <a:lnSpc>
                <a:spcPts val="2879"/>
              </a:lnSpc>
              <a:buNone/>
            </a:pPr>
            <a:r>
              <a:rPr lang="en-US" sz="2531" kern="0" spc="101" dirty="0">
                <a:solidFill>
                  <a:srgbClr val="FFFFFF">
                    <a:alpha val="80000"/>
                  </a:srgbClr>
                </a:solidFill>
                <a:latin typeface="Roboto Slab" pitchFamily="34" charset="0"/>
                <a:ea typeface="Roboto Slab" pitchFamily="34" charset="-122"/>
                <a:cs typeface="Roboto Slab" pitchFamily="34" charset="-120"/>
              </a:rPr>
              <a:t>Aligning Target 2.0 with Corporate Objectives</a:t>
            </a:r>
            <a:endParaRPr lang="en-US" dirty="0"/>
          </a:p>
        </p:txBody>
      </p:sp>
      <p:pic>
        <p:nvPicPr>
          <p:cNvPr id="4" name="Object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90189" y="3280542"/>
            <a:ext cx="1285554" cy="1295076"/>
          </a:xfrm>
          <a:prstGeom prst="rect">
            <a:avLst/>
          </a:prstGeom>
        </p:spPr>
      </p:pic>
      <p:pic>
        <p:nvPicPr>
          <p:cNvPr id="5" name="Object 4"/>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75983" y="2666333"/>
            <a:ext cx="2523494" cy="2513971"/>
          </a:xfrm>
          <a:prstGeom prst="rect">
            <a:avLst/>
          </a:prstGeom>
        </p:spPr>
      </p:pic>
      <p:pic>
        <p:nvPicPr>
          <p:cNvPr id="6" name="Object 5"/>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1777" y="2052125"/>
            <a:ext cx="3742389" cy="3742389"/>
          </a:xfrm>
          <a:prstGeom prst="rect">
            <a:avLst/>
          </a:prstGeom>
        </p:spPr>
      </p:pic>
      <p:pic>
        <p:nvPicPr>
          <p:cNvPr id="7" name="Object 6"/>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47558" y="1437915"/>
            <a:ext cx="4980330" cy="4980330"/>
          </a:xfrm>
          <a:prstGeom prst="rect">
            <a:avLst/>
          </a:prstGeom>
        </p:spPr>
      </p:pic>
      <p:pic>
        <p:nvPicPr>
          <p:cNvPr id="8" name="Object 7"/>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56255" y="2356848"/>
            <a:ext cx="3913796" cy="1456961"/>
          </a:xfrm>
          <a:prstGeom prst="rect">
            <a:avLst/>
          </a:prstGeom>
        </p:spPr>
      </p:pic>
      <p:pic>
        <p:nvPicPr>
          <p:cNvPr id="9" name="Object 8"/>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218171" y="3752959"/>
            <a:ext cx="104749" cy="104749"/>
          </a:xfrm>
          <a:prstGeom prst="rect">
            <a:avLst/>
          </a:prstGeom>
        </p:spPr>
      </p:pic>
      <p:pic>
        <p:nvPicPr>
          <p:cNvPr id="10" name="Object 9"/>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82841" y="3419001"/>
            <a:ext cx="2561584" cy="380905"/>
          </a:xfrm>
          <a:prstGeom prst="rect">
            <a:avLst/>
          </a:prstGeom>
        </p:spPr>
      </p:pic>
      <p:pic>
        <p:nvPicPr>
          <p:cNvPr id="11" name="Object 10"/>
          <p:cNvPicPr>
            <a:picLocks noChangeAspect="1"/>
          </p:cNvPicPr>
          <p:nvPr/>
        </p:nvPicPr>
        <p:blipFill>
          <a:blip r:embed="rId15">
            <a:extLst>
              <a:ext uri="{96DAC541-7B7A-43D3-8B79-37D633B846F1}">
                <asvg:svgBlip xmlns:asvg="http://schemas.microsoft.com/office/drawing/2016/SVG/main" r:embed="rId19"/>
              </a:ext>
            </a:extLst>
          </a:blip>
          <a:stretch>
            <a:fillRect/>
          </a:stretch>
        </p:blipFill>
        <p:spPr>
          <a:xfrm>
            <a:off x="3844756" y="3740008"/>
            <a:ext cx="104749" cy="104749"/>
          </a:xfrm>
          <a:prstGeom prst="rect">
            <a:avLst/>
          </a:prstGeom>
        </p:spPr>
      </p:pic>
      <p:pic>
        <p:nvPicPr>
          <p:cNvPr id="12" name="Object 11"/>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502110" y="4032638"/>
            <a:ext cx="1742639" cy="152362"/>
          </a:xfrm>
          <a:prstGeom prst="rect">
            <a:avLst/>
          </a:prstGeom>
        </p:spPr>
      </p:pic>
      <p:pic>
        <p:nvPicPr>
          <p:cNvPr id="13" name="Object 12"/>
          <p:cNvPicPr>
            <a:picLocks noChangeAspect="1"/>
          </p:cNvPicPr>
          <p:nvPr/>
        </p:nvPicPr>
        <p:blipFill>
          <a:blip r:embed="rId15">
            <a:extLst>
              <a:ext uri="{96DAC541-7B7A-43D3-8B79-37D633B846F1}">
                <asvg:svgBlip xmlns:asvg="http://schemas.microsoft.com/office/drawing/2016/SVG/main" r:embed="rId22"/>
              </a:ext>
            </a:extLst>
          </a:blip>
          <a:stretch>
            <a:fillRect/>
          </a:stretch>
        </p:blipFill>
        <p:spPr>
          <a:xfrm>
            <a:off x="4464011" y="3994549"/>
            <a:ext cx="104749" cy="104749"/>
          </a:xfrm>
          <a:prstGeom prst="rect">
            <a:avLst/>
          </a:prstGeom>
        </p:spPr>
      </p:pic>
      <p:pic>
        <p:nvPicPr>
          <p:cNvPr id="14" name="Object 13"/>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034708" y="4522768"/>
            <a:ext cx="1961659" cy="580880"/>
          </a:xfrm>
          <a:prstGeom prst="rect">
            <a:avLst/>
          </a:prstGeom>
        </p:spPr>
      </p:pic>
      <p:pic>
        <p:nvPicPr>
          <p:cNvPr id="15" name="Object 14"/>
          <p:cNvPicPr>
            <a:picLocks noChangeAspect="1"/>
          </p:cNvPicPr>
          <p:nvPr/>
        </p:nvPicPr>
        <p:blipFill>
          <a:blip r:embed="rId15">
            <a:extLst>
              <a:ext uri="{96DAC541-7B7A-43D3-8B79-37D633B846F1}">
                <asvg:svgBlip xmlns:asvg="http://schemas.microsoft.com/office/drawing/2016/SVG/main" r:embed="rId25"/>
              </a:ext>
            </a:extLst>
          </a:blip>
          <a:stretch>
            <a:fillRect/>
          </a:stretch>
        </p:blipFill>
        <p:spPr>
          <a:xfrm>
            <a:off x="4996610" y="4484677"/>
            <a:ext cx="104749" cy="104749"/>
          </a:xfrm>
          <a:prstGeom prst="rect">
            <a:avLst/>
          </a:prstGeom>
        </p:spPr>
      </p:pic>
      <p:sp>
        <p:nvSpPr>
          <p:cNvPr id="16" name="Object 15"/>
          <p:cNvSpPr/>
          <p:nvPr/>
        </p:nvSpPr>
        <p:spPr>
          <a:xfrm>
            <a:off x="6365871" y="1566992"/>
            <a:ext cx="4263276" cy="216044"/>
          </a:xfrm>
          <a:prstGeom prst="rect">
            <a:avLst/>
          </a:prstGeom>
          <a:noFill/>
        </p:spPr>
        <p:txBody>
          <a:bodyPr wrap="square" lIns="0" tIns="0" rIns="0" bIns="0" rtlCol="0" anchor="t"/>
          <a:lstStyle/>
          <a:p>
            <a:pPr algn="l">
              <a:lnSpc>
                <a:spcPts val="1702"/>
              </a:lnSpc>
              <a:buNone/>
            </a:pPr>
            <a:r>
              <a:rPr lang="en-US" sz="1260" b="1" kern="0" spc="126" dirty="0">
                <a:solidFill>
                  <a:srgbClr val="FFFFFF">
                    <a:alpha val="80000"/>
                  </a:srgbClr>
                </a:solidFill>
                <a:latin typeface="Roboto" pitchFamily="34" charset="0"/>
                <a:ea typeface="Roboto" pitchFamily="34" charset="-122"/>
                <a:cs typeface="Roboto" pitchFamily="34" charset="-120"/>
              </a:rPr>
              <a:t>STRATEGIC GOALS</a:t>
            </a:r>
            <a:endParaRPr lang="en-US" dirty="0"/>
          </a:p>
        </p:txBody>
      </p:sp>
      <p:sp>
        <p:nvSpPr>
          <p:cNvPr id="17" name="Object 16"/>
          <p:cNvSpPr/>
          <p:nvPr/>
        </p:nvSpPr>
        <p:spPr>
          <a:xfrm>
            <a:off x="6365871" y="1856687"/>
            <a:ext cx="4263276" cy="460359"/>
          </a:xfrm>
          <a:prstGeom prst="rect">
            <a:avLst/>
          </a:prstGeom>
          <a:noFill/>
        </p:spPr>
        <p:txBody>
          <a:bodyPr wrap="square" lIns="0" tIns="0" rIns="0" bIns="0" rtlCol="0" anchor="t"/>
          <a:lstStyle/>
          <a:p>
            <a:pPr algn="l">
              <a:lnSpc>
                <a:spcPts val="1813"/>
              </a:lnSpc>
              <a:spcBef>
                <a:spcPts val="569"/>
              </a:spcBef>
              <a:buNone/>
            </a:pPr>
            <a:r>
              <a:rPr lang="en-US" sz="1275" kern="0" spc="26" dirty="0">
                <a:solidFill>
                  <a:srgbClr val="FFFFFF">
                    <a:alpha val="80000"/>
                  </a:srgbClr>
                </a:solidFill>
                <a:latin typeface="Roboto Slab" pitchFamily="34" charset="0"/>
                <a:ea typeface="Roboto Slab" pitchFamily="34" charset="-122"/>
                <a:cs typeface="Roboto Slab" pitchFamily="34" charset="-120"/>
              </a:rPr>
              <a:t>Ensuring e-commerce platform supports overall business strategy</a:t>
            </a:r>
            <a:endParaRPr lang="en-US" dirty="0"/>
          </a:p>
        </p:txBody>
      </p:sp>
      <p:sp>
        <p:nvSpPr>
          <p:cNvPr id="18" name="Object 17"/>
          <p:cNvSpPr/>
          <p:nvPr/>
        </p:nvSpPr>
        <p:spPr>
          <a:xfrm>
            <a:off x="6527755" y="2757319"/>
            <a:ext cx="4388975" cy="216044"/>
          </a:xfrm>
          <a:prstGeom prst="rect">
            <a:avLst/>
          </a:prstGeom>
          <a:noFill/>
        </p:spPr>
        <p:txBody>
          <a:bodyPr wrap="square" lIns="0" tIns="0" rIns="0" bIns="0" rtlCol="0" anchor="t"/>
          <a:lstStyle/>
          <a:p>
            <a:pPr algn="l">
              <a:lnSpc>
                <a:spcPts val="1702"/>
              </a:lnSpc>
              <a:buNone/>
            </a:pPr>
            <a:r>
              <a:rPr lang="en-US" sz="1260" b="1" kern="0" spc="126" dirty="0">
                <a:solidFill>
                  <a:srgbClr val="FFFFFF">
                    <a:alpha val="80000"/>
                  </a:srgbClr>
                </a:solidFill>
                <a:latin typeface="Roboto" pitchFamily="34" charset="0"/>
                <a:ea typeface="Roboto" pitchFamily="34" charset="-122"/>
                <a:cs typeface="Roboto" pitchFamily="34" charset="-120"/>
              </a:rPr>
              <a:t>CUSTOMER FOCUS</a:t>
            </a:r>
            <a:endParaRPr lang="en-US" dirty="0"/>
          </a:p>
        </p:txBody>
      </p:sp>
      <p:sp>
        <p:nvSpPr>
          <p:cNvPr id="19" name="Object 18"/>
          <p:cNvSpPr/>
          <p:nvPr/>
        </p:nvSpPr>
        <p:spPr>
          <a:xfrm>
            <a:off x="6527755" y="3047015"/>
            <a:ext cx="4388975" cy="460359"/>
          </a:xfrm>
          <a:prstGeom prst="rect">
            <a:avLst/>
          </a:prstGeom>
          <a:noFill/>
        </p:spPr>
        <p:txBody>
          <a:bodyPr wrap="square" lIns="0" tIns="0" rIns="0" bIns="0" rtlCol="0" anchor="t"/>
          <a:lstStyle/>
          <a:p>
            <a:pPr algn="l">
              <a:lnSpc>
                <a:spcPts val="1813"/>
              </a:lnSpc>
              <a:spcBef>
                <a:spcPts val="569"/>
              </a:spcBef>
              <a:buNone/>
            </a:pPr>
            <a:r>
              <a:rPr lang="en-US" sz="1275" kern="0" spc="26" dirty="0">
                <a:solidFill>
                  <a:srgbClr val="FFFFFF">
                    <a:alpha val="80000"/>
                  </a:srgbClr>
                </a:solidFill>
                <a:latin typeface="Roboto Slab" pitchFamily="34" charset="0"/>
                <a:ea typeface="Roboto Slab" pitchFamily="34" charset="-122"/>
                <a:cs typeface="Roboto Slab" pitchFamily="34" charset="-120"/>
              </a:rPr>
              <a:t>Enhancing online experience to drive customer satisfaction</a:t>
            </a:r>
            <a:endParaRPr lang="en-US" dirty="0"/>
          </a:p>
        </p:txBody>
      </p:sp>
      <p:sp>
        <p:nvSpPr>
          <p:cNvPr id="20" name="Object 19"/>
          <p:cNvSpPr/>
          <p:nvPr/>
        </p:nvSpPr>
        <p:spPr>
          <a:xfrm>
            <a:off x="6323019" y="3947646"/>
            <a:ext cx="4231852" cy="216044"/>
          </a:xfrm>
          <a:prstGeom prst="rect">
            <a:avLst/>
          </a:prstGeom>
          <a:noFill/>
        </p:spPr>
        <p:txBody>
          <a:bodyPr wrap="square" lIns="0" tIns="0" rIns="0" bIns="0" rtlCol="0" anchor="t"/>
          <a:lstStyle/>
          <a:p>
            <a:pPr algn="l">
              <a:lnSpc>
                <a:spcPts val="1702"/>
              </a:lnSpc>
              <a:buNone/>
            </a:pPr>
            <a:r>
              <a:rPr lang="en-US" sz="1260" b="1" kern="0" spc="126" dirty="0">
                <a:solidFill>
                  <a:srgbClr val="FFFFFF">
                    <a:alpha val="80000"/>
                  </a:srgbClr>
                </a:solidFill>
                <a:latin typeface="Roboto" pitchFamily="34" charset="0"/>
                <a:ea typeface="Roboto" pitchFamily="34" charset="-122"/>
                <a:cs typeface="Roboto" pitchFamily="34" charset="-120"/>
              </a:rPr>
              <a:t>OPERATIONAL EFFICIENCY</a:t>
            </a:r>
            <a:endParaRPr lang="en-US" dirty="0"/>
          </a:p>
        </p:txBody>
      </p:sp>
      <p:sp>
        <p:nvSpPr>
          <p:cNvPr id="21" name="Object 20"/>
          <p:cNvSpPr/>
          <p:nvPr/>
        </p:nvSpPr>
        <p:spPr>
          <a:xfrm>
            <a:off x="6323019" y="4237342"/>
            <a:ext cx="4231852" cy="460359"/>
          </a:xfrm>
          <a:prstGeom prst="rect">
            <a:avLst/>
          </a:prstGeom>
          <a:noFill/>
        </p:spPr>
        <p:txBody>
          <a:bodyPr wrap="square" lIns="0" tIns="0" rIns="0" bIns="0" rtlCol="0" anchor="t"/>
          <a:lstStyle/>
          <a:p>
            <a:pPr algn="l">
              <a:lnSpc>
                <a:spcPts val="1813"/>
              </a:lnSpc>
              <a:spcBef>
                <a:spcPts val="569"/>
              </a:spcBef>
              <a:buNone/>
            </a:pPr>
            <a:r>
              <a:rPr lang="en-US" sz="1275" kern="0" spc="26" dirty="0">
                <a:solidFill>
                  <a:srgbClr val="FFFFFF">
                    <a:alpha val="80000"/>
                  </a:srgbClr>
                </a:solidFill>
                <a:latin typeface="Roboto Slab" pitchFamily="34" charset="0"/>
                <a:ea typeface="Roboto Slab" pitchFamily="34" charset="-122"/>
                <a:cs typeface="Roboto Slab" pitchFamily="34" charset="-120"/>
              </a:rPr>
              <a:t>Optimizing database management to improve business operations</a:t>
            </a:r>
            <a:endParaRPr lang="en-US" dirty="0"/>
          </a:p>
        </p:txBody>
      </p:sp>
      <p:sp>
        <p:nvSpPr>
          <p:cNvPr id="22" name="Object 21"/>
          <p:cNvSpPr/>
          <p:nvPr/>
        </p:nvSpPr>
        <p:spPr>
          <a:xfrm>
            <a:off x="6418245" y="5137974"/>
            <a:ext cx="4462299" cy="216044"/>
          </a:xfrm>
          <a:prstGeom prst="rect">
            <a:avLst/>
          </a:prstGeom>
          <a:noFill/>
        </p:spPr>
        <p:txBody>
          <a:bodyPr wrap="square" lIns="0" tIns="0" rIns="0" bIns="0" rtlCol="0" anchor="t"/>
          <a:lstStyle/>
          <a:p>
            <a:pPr algn="l">
              <a:lnSpc>
                <a:spcPts val="1702"/>
              </a:lnSpc>
              <a:buNone/>
            </a:pPr>
            <a:r>
              <a:rPr lang="en-US" sz="1260" b="1" kern="0" spc="126" dirty="0">
                <a:solidFill>
                  <a:srgbClr val="FFFFFF">
                    <a:alpha val="80000"/>
                  </a:srgbClr>
                </a:solidFill>
                <a:latin typeface="Roboto" pitchFamily="34" charset="0"/>
                <a:ea typeface="Roboto" pitchFamily="34" charset="-122"/>
                <a:cs typeface="Roboto" pitchFamily="34" charset="-120"/>
              </a:rPr>
              <a:t>GROWTH OPPORTUNITIES</a:t>
            </a:r>
            <a:endParaRPr lang="en-US" dirty="0"/>
          </a:p>
        </p:txBody>
      </p:sp>
      <p:sp>
        <p:nvSpPr>
          <p:cNvPr id="23" name="Object 22"/>
          <p:cNvSpPr/>
          <p:nvPr/>
        </p:nvSpPr>
        <p:spPr>
          <a:xfrm>
            <a:off x="6418245" y="5427670"/>
            <a:ext cx="4462299" cy="460359"/>
          </a:xfrm>
          <a:prstGeom prst="rect">
            <a:avLst/>
          </a:prstGeom>
          <a:noFill/>
        </p:spPr>
        <p:txBody>
          <a:bodyPr wrap="square" lIns="0" tIns="0" rIns="0" bIns="0" rtlCol="0" anchor="t"/>
          <a:lstStyle/>
          <a:p>
            <a:pPr algn="l">
              <a:lnSpc>
                <a:spcPts val="1813"/>
              </a:lnSpc>
              <a:spcBef>
                <a:spcPts val="569"/>
              </a:spcBef>
              <a:buNone/>
            </a:pPr>
            <a:r>
              <a:rPr lang="en-US" sz="1275" kern="0" spc="26" dirty="0">
                <a:solidFill>
                  <a:srgbClr val="FFFFFF">
                    <a:alpha val="80000"/>
                  </a:srgbClr>
                </a:solidFill>
                <a:latin typeface="Roboto Slab" pitchFamily="34" charset="0"/>
                <a:ea typeface="Roboto Slab" pitchFamily="34" charset="-122"/>
                <a:cs typeface="Roboto Slab" pitchFamily="34" charset="-120"/>
              </a:rPr>
              <a:t>Leveraging e-commerce platform to expand market reach</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2" y="912186"/>
            <a:ext cx="380905" cy="47613"/>
          </a:xfrm>
          <a:prstGeom prst="rect">
            <a:avLst/>
          </a:prstGeom>
        </p:spPr>
      </p:pic>
      <p:sp>
        <p:nvSpPr>
          <p:cNvPr id="3" name="Object 2"/>
          <p:cNvSpPr/>
          <p:nvPr/>
        </p:nvSpPr>
        <p:spPr>
          <a:xfrm>
            <a:off x="476131" y="399727"/>
            <a:ext cx="12188952" cy="365579"/>
          </a:xfrm>
          <a:prstGeom prst="rect">
            <a:avLst/>
          </a:prstGeom>
          <a:noFill/>
        </p:spPr>
        <p:txBody>
          <a:bodyPr wrap="square" lIns="0" tIns="0" rIns="0" bIns="0" rtlCol="0" anchor="t"/>
          <a:lstStyle/>
          <a:p>
            <a:pPr algn="l">
              <a:lnSpc>
                <a:spcPts val="2879"/>
              </a:lnSpc>
              <a:buNone/>
            </a:pPr>
            <a:r>
              <a:rPr lang="en-US" sz="2531" kern="0" spc="101" dirty="0">
                <a:solidFill>
                  <a:srgbClr val="000000">
                    <a:alpha val="80000"/>
                  </a:srgbClr>
                </a:solidFill>
                <a:latin typeface="Roboto Slab" pitchFamily="34" charset="0"/>
                <a:ea typeface="Roboto Slab" pitchFamily="34" charset="-122"/>
                <a:cs typeface="Roboto Slab" pitchFamily="34" charset="-120"/>
              </a:rPr>
              <a:t>Key Milestones in Target 2.0 Development</a:t>
            </a:r>
            <a:endParaRPr lang="en-US" dirty="0"/>
          </a:p>
        </p:txBody>
      </p:sp>
      <p:pic>
        <p:nvPicPr>
          <p:cNvPr id="4" name="Object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23" y="3913796"/>
            <a:ext cx="12217520" cy="38090"/>
          </a:xfrm>
          <a:prstGeom prst="rect">
            <a:avLst/>
          </a:prstGeom>
        </p:spPr>
      </p:pic>
      <p:pic>
        <p:nvPicPr>
          <p:cNvPr id="5" name="Object 4"/>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00049" y="2752037"/>
            <a:ext cx="19045" cy="1190327"/>
          </a:xfrm>
          <a:prstGeom prst="rect">
            <a:avLst/>
          </a:prstGeom>
        </p:spPr>
      </p:pic>
      <p:pic>
        <p:nvPicPr>
          <p:cNvPr id="6" name="Object 5"/>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52436" y="3866183"/>
            <a:ext cx="114271" cy="114271"/>
          </a:xfrm>
          <a:prstGeom prst="rect">
            <a:avLst/>
          </a:prstGeom>
        </p:spPr>
      </p:pic>
      <p:pic>
        <p:nvPicPr>
          <p:cNvPr id="7" name="Object 6"/>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09714" y="3913796"/>
            <a:ext cx="19045" cy="1180805"/>
          </a:xfrm>
          <a:prstGeom prst="rect">
            <a:avLst/>
          </a:prstGeom>
        </p:spPr>
      </p:pic>
      <p:pic>
        <p:nvPicPr>
          <p:cNvPr id="8" name="Object 7"/>
          <p:cNvPicPr>
            <a:picLocks noChangeAspect="1"/>
          </p:cNvPicPr>
          <p:nvPr/>
        </p:nvPicPr>
        <p:blipFill>
          <a:blip r:embed="rId9">
            <a:extLst>
              <a:ext uri="{96DAC541-7B7A-43D3-8B79-37D633B846F1}">
                <asvg:svgBlip xmlns:asvg="http://schemas.microsoft.com/office/drawing/2016/SVG/main" r:embed="rId13"/>
              </a:ext>
            </a:extLst>
          </a:blip>
          <a:stretch>
            <a:fillRect/>
          </a:stretch>
        </p:blipFill>
        <p:spPr>
          <a:xfrm>
            <a:off x="3762102" y="3866183"/>
            <a:ext cx="114271" cy="114271"/>
          </a:xfrm>
          <a:prstGeom prst="rect">
            <a:avLst/>
          </a:prstGeom>
        </p:spPr>
      </p:pic>
      <p:pic>
        <p:nvPicPr>
          <p:cNvPr id="9" name="Object 8"/>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19282" y="2448932"/>
            <a:ext cx="19045" cy="1485529"/>
          </a:xfrm>
          <a:prstGeom prst="rect">
            <a:avLst/>
          </a:prstGeom>
        </p:spPr>
      </p:pic>
      <p:pic>
        <p:nvPicPr>
          <p:cNvPr id="10" name="Object 9"/>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71670" y="3866183"/>
            <a:ext cx="123794" cy="114271"/>
          </a:xfrm>
          <a:prstGeom prst="rect">
            <a:avLst/>
          </a:prstGeom>
        </p:spPr>
      </p:pic>
      <p:pic>
        <p:nvPicPr>
          <p:cNvPr id="11" name="Object 10"/>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628854" y="3913796"/>
            <a:ext cx="19045" cy="828468"/>
          </a:xfrm>
          <a:prstGeom prst="rect">
            <a:avLst/>
          </a:prstGeom>
        </p:spPr>
      </p:pic>
      <p:pic>
        <p:nvPicPr>
          <p:cNvPr id="12" name="Object 11"/>
          <p:cNvPicPr>
            <a:picLocks noChangeAspect="1"/>
          </p:cNvPicPr>
          <p:nvPr/>
        </p:nvPicPr>
        <p:blipFill>
          <a:blip r:embed="rId16">
            <a:extLst>
              <a:ext uri="{96DAC541-7B7A-43D3-8B79-37D633B846F1}">
                <asvg:svgBlip xmlns:asvg="http://schemas.microsoft.com/office/drawing/2016/SVG/main" r:embed="rId20"/>
              </a:ext>
            </a:extLst>
          </a:blip>
          <a:stretch>
            <a:fillRect/>
          </a:stretch>
        </p:blipFill>
        <p:spPr>
          <a:xfrm>
            <a:off x="7581241" y="3866183"/>
            <a:ext cx="123794" cy="114271"/>
          </a:xfrm>
          <a:prstGeom prst="rect">
            <a:avLst/>
          </a:prstGeom>
        </p:spPr>
      </p:pic>
      <p:pic>
        <p:nvPicPr>
          <p:cNvPr id="13" name="Object 12"/>
          <p:cNvPicPr>
            <a:picLocks noChangeAspect="1"/>
          </p:cNvPicPr>
          <p:nvPr/>
        </p:nvPicPr>
        <p:blipFill>
          <a:blip r:embed="rId7">
            <a:extLst>
              <a:ext uri="{96DAC541-7B7A-43D3-8B79-37D633B846F1}">
                <asvg:svgBlip xmlns:asvg="http://schemas.microsoft.com/office/drawing/2016/SVG/main" r:embed="rId21"/>
              </a:ext>
            </a:extLst>
          </a:blip>
          <a:stretch>
            <a:fillRect/>
          </a:stretch>
        </p:blipFill>
        <p:spPr>
          <a:xfrm>
            <a:off x="9538523" y="2752037"/>
            <a:ext cx="19045" cy="1190327"/>
          </a:xfrm>
          <a:prstGeom prst="rect">
            <a:avLst/>
          </a:prstGeom>
        </p:spPr>
      </p:pic>
      <p:pic>
        <p:nvPicPr>
          <p:cNvPr id="14" name="Object 13"/>
          <p:cNvPicPr>
            <a:picLocks noChangeAspect="1"/>
          </p:cNvPicPr>
          <p:nvPr/>
        </p:nvPicPr>
        <p:blipFill>
          <a:blip r:embed="rId16">
            <a:extLst>
              <a:ext uri="{96DAC541-7B7A-43D3-8B79-37D633B846F1}">
                <asvg:svgBlip xmlns:asvg="http://schemas.microsoft.com/office/drawing/2016/SVG/main" r:embed="rId22"/>
              </a:ext>
            </a:extLst>
          </a:blip>
          <a:stretch>
            <a:fillRect/>
          </a:stretch>
        </p:blipFill>
        <p:spPr>
          <a:xfrm>
            <a:off x="9490907" y="3866183"/>
            <a:ext cx="123794" cy="114271"/>
          </a:xfrm>
          <a:prstGeom prst="rect">
            <a:avLst/>
          </a:prstGeom>
        </p:spPr>
      </p:pic>
      <p:sp>
        <p:nvSpPr>
          <p:cNvPr id="15" name="Object 14"/>
          <p:cNvSpPr/>
          <p:nvPr/>
        </p:nvSpPr>
        <p:spPr>
          <a:xfrm>
            <a:off x="1842924" y="2628243"/>
            <a:ext cx="133316" cy="133316"/>
          </a:xfrm>
          <a:prstGeom prst="ellipse">
            <a:avLst/>
          </a:prstGeom>
          <a:solidFill>
            <a:srgbClr val="5DA6B5"/>
          </a:solidFill>
        </p:spPr>
        <p:txBody>
          <a:bodyPr/>
          <a:lstStyle/>
          <a:p>
            <a:endParaRPr lang="en-US"/>
          </a:p>
        </p:txBody>
      </p:sp>
      <p:sp>
        <p:nvSpPr>
          <p:cNvPr id="16" name="Object 15"/>
          <p:cNvSpPr/>
          <p:nvPr/>
        </p:nvSpPr>
        <p:spPr>
          <a:xfrm>
            <a:off x="2071487" y="2590941"/>
            <a:ext cx="1875004" cy="216044"/>
          </a:xfrm>
          <a:prstGeom prst="rect">
            <a:avLst/>
          </a:prstGeom>
          <a:noFill/>
        </p:spPr>
        <p:txBody>
          <a:bodyPr wrap="square" lIns="0" tIns="0" rIns="0" bIns="0" rtlCol="0" anchor="t"/>
          <a:lstStyle/>
          <a:p>
            <a:pPr algn="l">
              <a:lnSpc>
                <a:spcPts val="1702"/>
              </a:lnSpc>
              <a:buNone/>
            </a:pPr>
            <a:r>
              <a:rPr lang="en-US" sz="1260" b="1" kern="0" spc="126" dirty="0">
                <a:solidFill>
                  <a:srgbClr val="000000">
                    <a:alpha val="80000"/>
                  </a:srgbClr>
                </a:solidFill>
                <a:latin typeface="Roboto" pitchFamily="34" charset="0"/>
                <a:ea typeface="Roboto" pitchFamily="34" charset="-122"/>
                <a:cs typeface="Roboto" pitchFamily="34" charset="-120"/>
              </a:rPr>
              <a:t>2015</a:t>
            </a:r>
            <a:endParaRPr lang="en-US" dirty="0"/>
          </a:p>
        </p:txBody>
      </p:sp>
      <p:sp>
        <p:nvSpPr>
          <p:cNvPr id="17" name="Object 16"/>
          <p:cNvSpPr/>
          <p:nvPr/>
        </p:nvSpPr>
        <p:spPr>
          <a:xfrm>
            <a:off x="2071487" y="2880637"/>
            <a:ext cx="1875004" cy="920718"/>
          </a:xfrm>
          <a:prstGeom prst="rect">
            <a:avLst/>
          </a:prstGeom>
          <a:noFill/>
        </p:spPr>
        <p:txBody>
          <a:bodyPr wrap="square" lIns="0" tIns="0" rIns="0" bIns="0" rtlCol="0" anchor="t"/>
          <a:lstStyle/>
          <a:p>
            <a:pPr algn="l">
              <a:lnSpc>
                <a:spcPts val="1813"/>
              </a:lnSpc>
              <a:spcBef>
                <a:spcPts val="569"/>
              </a:spcBef>
              <a:buNone/>
            </a:pPr>
            <a:r>
              <a:rPr lang="en-US" sz="1275" kern="0" spc="26" dirty="0">
                <a:solidFill>
                  <a:srgbClr val="000000">
                    <a:alpha val="80000"/>
                  </a:srgbClr>
                </a:solidFill>
                <a:latin typeface="Roboto Slab" pitchFamily="34" charset="0"/>
                <a:ea typeface="Roboto Slab" pitchFamily="34" charset="-122"/>
                <a:cs typeface="Roboto Slab" pitchFamily="34" charset="-120"/>
              </a:rPr>
              <a:t>Launch of Target 2.0: Complete overhaul of Target's e-commerce platform</a:t>
            </a:r>
            <a:endParaRPr lang="en-US" dirty="0"/>
          </a:p>
        </p:txBody>
      </p:sp>
      <p:sp>
        <p:nvSpPr>
          <p:cNvPr id="18" name="Object 17"/>
          <p:cNvSpPr/>
          <p:nvPr/>
        </p:nvSpPr>
        <p:spPr>
          <a:xfrm>
            <a:off x="3752506" y="5085078"/>
            <a:ext cx="133316" cy="133316"/>
          </a:xfrm>
          <a:prstGeom prst="ellipse">
            <a:avLst/>
          </a:prstGeom>
          <a:solidFill>
            <a:srgbClr val="5DA6B5"/>
          </a:solidFill>
        </p:spPr>
        <p:txBody>
          <a:bodyPr/>
          <a:lstStyle/>
          <a:p>
            <a:endParaRPr lang="en-US"/>
          </a:p>
        </p:txBody>
      </p:sp>
      <p:sp>
        <p:nvSpPr>
          <p:cNvPr id="19" name="Object 18"/>
          <p:cNvSpPr/>
          <p:nvPr/>
        </p:nvSpPr>
        <p:spPr>
          <a:xfrm>
            <a:off x="3981089" y="5047777"/>
            <a:ext cx="1801679" cy="216044"/>
          </a:xfrm>
          <a:prstGeom prst="rect">
            <a:avLst/>
          </a:prstGeom>
          <a:noFill/>
        </p:spPr>
        <p:txBody>
          <a:bodyPr wrap="square" lIns="0" tIns="0" rIns="0" bIns="0" rtlCol="0" anchor="t"/>
          <a:lstStyle/>
          <a:p>
            <a:pPr algn="l">
              <a:lnSpc>
                <a:spcPts val="1702"/>
              </a:lnSpc>
              <a:buNone/>
            </a:pPr>
            <a:r>
              <a:rPr lang="en-US" sz="1260" b="1" kern="0" spc="126" dirty="0">
                <a:solidFill>
                  <a:srgbClr val="000000">
                    <a:alpha val="80000"/>
                  </a:srgbClr>
                </a:solidFill>
                <a:latin typeface="Roboto" pitchFamily="34" charset="0"/>
                <a:ea typeface="Roboto" pitchFamily="34" charset="-122"/>
                <a:cs typeface="Roboto" pitchFamily="34" charset="-120"/>
              </a:rPr>
              <a:t>2017</a:t>
            </a:r>
            <a:endParaRPr lang="en-US" dirty="0"/>
          </a:p>
        </p:txBody>
      </p:sp>
      <p:sp>
        <p:nvSpPr>
          <p:cNvPr id="20" name="Object 19"/>
          <p:cNvSpPr/>
          <p:nvPr/>
        </p:nvSpPr>
        <p:spPr>
          <a:xfrm>
            <a:off x="3981089" y="5337472"/>
            <a:ext cx="1801679" cy="920718"/>
          </a:xfrm>
          <a:prstGeom prst="rect">
            <a:avLst/>
          </a:prstGeom>
          <a:noFill/>
        </p:spPr>
        <p:txBody>
          <a:bodyPr wrap="square" lIns="0" tIns="0" rIns="0" bIns="0" rtlCol="0" anchor="t"/>
          <a:lstStyle/>
          <a:p>
            <a:pPr algn="l">
              <a:lnSpc>
                <a:spcPts val="1813"/>
              </a:lnSpc>
              <a:spcBef>
                <a:spcPts val="569"/>
              </a:spcBef>
              <a:buNone/>
            </a:pPr>
            <a:r>
              <a:rPr lang="en-US" sz="1275" kern="0" spc="26" dirty="0">
                <a:solidFill>
                  <a:srgbClr val="000000">
                    <a:alpha val="80000"/>
                  </a:srgbClr>
                </a:solidFill>
                <a:latin typeface="Roboto Slab" pitchFamily="34" charset="0"/>
                <a:ea typeface="Roboto Slab" pitchFamily="34" charset="-122"/>
                <a:cs typeface="Roboto Slab" pitchFamily="34" charset="-120"/>
              </a:rPr>
              <a:t>Adoption of cloud-based infrastructure for scalability and reliability</a:t>
            </a:r>
            <a:endParaRPr lang="en-US" dirty="0"/>
          </a:p>
        </p:txBody>
      </p:sp>
      <p:sp>
        <p:nvSpPr>
          <p:cNvPr id="21" name="Object 20"/>
          <p:cNvSpPr/>
          <p:nvPr/>
        </p:nvSpPr>
        <p:spPr>
          <a:xfrm>
            <a:off x="5662088" y="2325155"/>
            <a:ext cx="133316" cy="133316"/>
          </a:xfrm>
          <a:prstGeom prst="ellipse">
            <a:avLst/>
          </a:prstGeom>
          <a:solidFill>
            <a:srgbClr val="5DA6B5"/>
          </a:solidFill>
        </p:spPr>
        <p:txBody>
          <a:bodyPr/>
          <a:lstStyle/>
          <a:p>
            <a:endParaRPr lang="en-US"/>
          </a:p>
        </p:txBody>
      </p:sp>
      <p:sp>
        <p:nvSpPr>
          <p:cNvPr id="22" name="Object 21"/>
          <p:cNvSpPr/>
          <p:nvPr/>
        </p:nvSpPr>
        <p:spPr>
          <a:xfrm>
            <a:off x="5890692" y="2287854"/>
            <a:ext cx="1508383" cy="216044"/>
          </a:xfrm>
          <a:prstGeom prst="rect">
            <a:avLst/>
          </a:prstGeom>
          <a:noFill/>
        </p:spPr>
        <p:txBody>
          <a:bodyPr wrap="square" lIns="0" tIns="0" rIns="0" bIns="0" rtlCol="0" anchor="t"/>
          <a:lstStyle/>
          <a:p>
            <a:pPr algn="l">
              <a:lnSpc>
                <a:spcPts val="1702"/>
              </a:lnSpc>
              <a:buNone/>
            </a:pPr>
            <a:r>
              <a:rPr lang="en-US" sz="1260" b="1" kern="0" spc="126" dirty="0">
                <a:solidFill>
                  <a:srgbClr val="000000">
                    <a:alpha val="80000"/>
                  </a:srgbClr>
                </a:solidFill>
                <a:latin typeface="Roboto" pitchFamily="34" charset="0"/>
                <a:ea typeface="Roboto" pitchFamily="34" charset="-122"/>
                <a:cs typeface="Roboto" pitchFamily="34" charset="-120"/>
              </a:rPr>
              <a:t>2019</a:t>
            </a:r>
            <a:endParaRPr lang="en-US" dirty="0"/>
          </a:p>
        </p:txBody>
      </p:sp>
      <p:sp>
        <p:nvSpPr>
          <p:cNvPr id="23" name="Object 22"/>
          <p:cNvSpPr/>
          <p:nvPr/>
        </p:nvSpPr>
        <p:spPr>
          <a:xfrm>
            <a:off x="5890692" y="2577550"/>
            <a:ext cx="1508383" cy="1150898"/>
          </a:xfrm>
          <a:prstGeom prst="rect">
            <a:avLst/>
          </a:prstGeom>
          <a:noFill/>
        </p:spPr>
        <p:txBody>
          <a:bodyPr wrap="square" lIns="0" tIns="0" rIns="0" bIns="0" rtlCol="0" anchor="t"/>
          <a:lstStyle/>
          <a:p>
            <a:pPr algn="l">
              <a:lnSpc>
                <a:spcPts val="1813"/>
              </a:lnSpc>
              <a:spcBef>
                <a:spcPts val="569"/>
              </a:spcBef>
              <a:buNone/>
            </a:pPr>
            <a:r>
              <a:rPr lang="en-US" sz="1275" kern="0" spc="26" dirty="0">
                <a:solidFill>
                  <a:srgbClr val="000000">
                    <a:alpha val="80000"/>
                  </a:srgbClr>
                </a:solidFill>
                <a:latin typeface="Roboto Slab" pitchFamily="34" charset="0"/>
                <a:ea typeface="Roboto Slab" pitchFamily="34" charset="-122"/>
                <a:cs typeface="Roboto Slab" pitchFamily="34" charset="-120"/>
              </a:rPr>
              <a:t>Deployment of advanced data analytics and AI-driven personalization</a:t>
            </a:r>
            <a:endParaRPr lang="en-US" dirty="0"/>
          </a:p>
        </p:txBody>
      </p:sp>
      <p:sp>
        <p:nvSpPr>
          <p:cNvPr id="24" name="Object 23"/>
          <p:cNvSpPr/>
          <p:nvPr/>
        </p:nvSpPr>
        <p:spPr>
          <a:xfrm>
            <a:off x="7571746" y="4732443"/>
            <a:ext cx="133316" cy="133316"/>
          </a:xfrm>
          <a:prstGeom prst="ellipse">
            <a:avLst/>
          </a:prstGeom>
          <a:solidFill>
            <a:srgbClr val="5DA6B5"/>
          </a:solidFill>
        </p:spPr>
        <p:txBody>
          <a:bodyPr/>
          <a:lstStyle/>
          <a:p>
            <a:endParaRPr lang="en-US"/>
          </a:p>
        </p:txBody>
      </p:sp>
      <p:sp>
        <p:nvSpPr>
          <p:cNvPr id="25" name="Object 24"/>
          <p:cNvSpPr/>
          <p:nvPr/>
        </p:nvSpPr>
        <p:spPr>
          <a:xfrm>
            <a:off x="7800294" y="4695172"/>
            <a:ext cx="1728355" cy="216044"/>
          </a:xfrm>
          <a:prstGeom prst="rect">
            <a:avLst/>
          </a:prstGeom>
          <a:noFill/>
        </p:spPr>
        <p:txBody>
          <a:bodyPr wrap="square" lIns="0" tIns="0" rIns="0" bIns="0" rtlCol="0" anchor="t"/>
          <a:lstStyle/>
          <a:p>
            <a:pPr algn="l">
              <a:lnSpc>
                <a:spcPts val="1702"/>
              </a:lnSpc>
              <a:buNone/>
            </a:pPr>
            <a:r>
              <a:rPr lang="en-US" sz="1260" b="1" kern="0" spc="126" dirty="0">
                <a:solidFill>
                  <a:srgbClr val="000000">
                    <a:alpha val="80000"/>
                  </a:srgbClr>
                </a:solidFill>
                <a:latin typeface="Roboto" pitchFamily="34" charset="0"/>
                <a:ea typeface="Roboto" pitchFamily="34" charset="-122"/>
                <a:cs typeface="Roboto" pitchFamily="34" charset="-120"/>
              </a:rPr>
              <a:t>2021</a:t>
            </a:r>
            <a:endParaRPr lang="en-US" dirty="0"/>
          </a:p>
        </p:txBody>
      </p:sp>
      <p:sp>
        <p:nvSpPr>
          <p:cNvPr id="26" name="Object 25"/>
          <p:cNvSpPr/>
          <p:nvPr/>
        </p:nvSpPr>
        <p:spPr>
          <a:xfrm>
            <a:off x="7800294" y="4984868"/>
            <a:ext cx="1728355" cy="1381077"/>
          </a:xfrm>
          <a:prstGeom prst="rect">
            <a:avLst/>
          </a:prstGeom>
          <a:noFill/>
        </p:spPr>
        <p:txBody>
          <a:bodyPr wrap="square" lIns="0" tIns="0" rIns="0" bIns="0" rtlCol="0" anchor="t"/>
          <a:lstStyle/>
          <a:p>
            <a:pPr algn="l">
              <a:lnSpc>
                <a:spcPts val="1813"/>
              </a:lnSpc>
              <a:spcBef>
                <a:spcPts val="569"/>
              </a:spcBef>
              <a:buNone/>
            </a:pPr>
            <a:r>
              <a:rPr lang="en-US" sz="1275" kern="0" spc="26" dirty="0">
                <a:solidFill>
                  <a:srgbClr val="000000">
                    <a:alpha val="80000"/>
                  </a:srgbClr>
                </a:solidFill>
                <a:latin typeface="Roboto Slab" pitchFamily="34" charset="0"/>
                <a:ea typeface="Roboto Slab" pitchFamily="34" charset="-122"/>
                <a:cs typeface="Roboto Slab" pitchFamily="34" charset="-120"/>
              </a:rPr>
              <a:t>Expansion of omnichannel capabilities, integrating in-store and online experiences</a:t>
            </a:r>
            <a:endParaRPr lang="en-US" dirty="0"/>
          </a:p>
        </p:txBody>
      </p:sp>
      <p:sp>
        <p:nvSpPr>
          <p:cNvPr id="27" name="Object 26"/>
          <p:cNvSpPr/>
          <p:nvPr/>
        </p:nvSpPr>
        <p:spPr>
          <a:xfrm>
            <a:off x="9481328" y="2628243"/>
            <a:ext cx="133316" cy="133316"/>
          </a:xfrm>
          <a:prstGeom prst="ellipse">
            <a:avLst/>
          </a:prstGeom>
          <a:solidFill>
            <a:srgbClr val="5DA6B5"/>
          </a:solidFill>
        </p:spPr>
        <p:txBody>
          <a:bodyPr/>
          <a:lstStyle/>
          <a:p>
            <a:endParaRPr lang="en-US"/>
          </a:p>
        </p:txBody>
      </p:sp>
      <p:sp>
        <p:nvSpPr>
          <p:cNvPr id="28" name="Object 27"/>
          <p:cNvSpPr/>
          <p:nvPr/>
        </p:nvSpPr>
        <p:spPr>
          <a:xfrm>
            <a:off x="9709897" y="2590941"/>
            <a:ext cx="1780730" cy="216044"/>
          </a:xfrm>
          <a:prstGeom prst="rect">
            <a:avLst/>
          </a:prstGeom>
          <a:noFill/>
        </p:spPr>
        <p:txBody>
          <a:bodyPr wrap="square" lIns="0" tIns="0" rIns="0" bIns="0" rtlCol="0" anchor="t"/>
          <a:lstStyle/>
          <a:p>
            <a:pPr algn="l">
              <a:lnSpc>
                <a:spcPts val="1702"/>
              </a:lnSpc>
              <a:buNone/>
            </a:pPr>
            <a:r>
              <a:rPr lang="en-US" sz="1260" b="1" kern="0" spc="126" dirty="0">
                <a:solidFill>
                  <a:srgbClr val="000000">
                    <a:alpha val="80000"/>
                  </a:srgbClr>
                </a:solidFill>
                <a:latin typeface="Roboto" pitchFamily="34" charset="0"/>
                <a:ea typeface="Roboto" pitchFamily="34" charset="-122"/>
                <a:cs typeface="Roboto" pitchFamily="34" charset="-120"/>
              </a:rPr>
              <a:t>2022</a:t>
            </a:r>
            <a:endParaRPr lang="en-US" dirty="0"/>
          </a:p>
        </p:txBody>
      </p:sp>
      <p:sp>
        <p:nvSpPr>
          <p:cNvPr id="29" name="Object 28"/>
          <p:cNvSpPr/>
          <p:nvPr/>
        </p:nvSpPr>
        <p:spPr>
          <a:xfrm>
            <a:off x="9709897" y="2880637"/>
            <a:ext cx="1780730" cy="920718"/>
          </a:xfrm>
          <a:prstGeom prst="rect">
            <a:avLst/>
          </a:prstGeom>
          <a:noFill/>
        </p:spPr>
        <p:txBody>
          <a:bodyPr wrap="square" lIns="0" tIns="0" rIns="0" bIns="0" rtlCol="0" anchor="t"/>
          <a:lstStyle/>
          <a:p>
            <a:pPr algn="l">
              <a:lnSpc>
                <a:spcPts val="1813"/>
              </a:lnSpc>
              <a:spcBef>
                <a:spcPts val="569"/>
              </a:spcBef>
              <a:buNone/>
            </a:pPr>
            <a:r>
              <a:rPr lang="en-US" sz="1275" kern="0" spc="26" dirty="0">
                <a:solidFill>
                  <a:srgbClr val="000000">
                    <a:alpha val="80000"/>
                  </a:srgbClr>
                </a:solidFill>
                <a:latin typeface="Roboto Slab" pitchFamily="34" charset="0"/>
                <a:ea typeface="Roboto Slab" pitchFamily="34" charset="-122"/>
                <a:cs typeface="Roboto Slab" pitchFamily="34" charset="-120"/>
              </a:rPr>
              <a:t>Introduction of real-time inventory management and order fulfillment</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25" y="912186"/>
            <a:ext cx="380905" cy="47613"/>
          </a:xfrm>
          <a:prstGeom prst="rect">
            <a:avLst/>
          </a:prstGeom>
        </p:spPr>
      </p:pic>
      <p:sp>
        <p:nvSpPr>
          <p:cNvPr id="3" name="Object 2"/>
          <p:cNvSpPr/>
          <p:nvPr/>
        </p:nvSpPr>
        <p:spPr>
          <a:xfrm>
            <a:off x="476131" y="399727"/>
            <a:ext cx="12188952" cy="365579"/>
          </a:xfrm>
          <a:prstGeom prst="rect">
            <a:avLst/>
          </a:prstGeom>
          <a:noFill/>
        </p:spPr>
        <p:txBody>
          <a:bodyPr wrap="square" lIns="0" tIns="0" rIns="0" bIns="0" rtlCol="0" anchor="t"/>
          <a:lstStyle/>
          <a:p>
            <a:pPr algn="l">
              <a:lnSpc>
                <a:spcPts val="2879"/>
              </a:lnSpc>
              <a:buNone/>
            </a:pPr>
            <a:r>
              <a:rPr lang="en-US" sz="2531" kern="0" spc="101" dirty="0">
                <a:solidFill>
                  <a:srgbClr val="FFFFFF">
                    <a:alpha val="80000"/>
                  </a:srgbClr>
                </a:solidFill>
                <a:latin typeface="Roboto Slab" pitchFamily="34" charset="0"/>
                <a:ea typeface="Roboto Slab" pitchFamily="34" charset="-122"/>
                <a:cs typeface="Roboto Slab" pitchFamily="34" charset="-120"/>
              </a:rPr>
              <a:t>The Evolution of Target 2.0</a:t>
            </a:r>
            <a:endParaRPr lang="en-US" dirty="0"/>
          </a:p>
        </p:txBody>
      </p:sp>
      <p:pic>
        <p:nvPicPr>
          <p:cNvPr id="4" name="Object 3"/>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0" y="2209248"/>
            <a:ext cx="12188952" cy="3904274"/>
          </a:xfrm>
          <a:prstGeom prst="rect">
            <a:avLst/>
          </a:prstGeom>
        </p:spPr>
      </p:pic>
      <p:sp>
        <p:nvSpPr>
          <p:cNvPr id="5" name="Object 4"/>
          <p:cNvSpPr/>
          <p:nvPr/>
        </p:nvSpPr>
        <p:spPr>
          <a:xfrm>
            <a:off x="371382" y="5510769"/>
            <a:ext cx="1256986" cy="144104"/>
          </a:xfrm>
          <a:prstGeom prst="rect">
            <a:avLst/>
          </a:prstGeom>
          <a:noFill/>
        </p:spPr>
        <p:txBody>
          <a:bodyPr wrap="square" lIns="0" tIns="0" rIns="0" bIns="0" rtlCol="0" anchor="ctr"/>
          <a:lstStyle/>
          <a:p>
            <a:pPr algn="ctr">
              <a:lnSpc>
                <a:spcPts val="1135"/>
              </a:lnSpc>
              <a:buNone/>
            </a:pPr>
            <a:r>
              <a:rPr lang="en-US" sz="840" b="1" kern="0" spc="84" dirty="0">
                <a:solidFill>
                  <a:srgbClr val="FFFFFF">
                    <a:alpha val="80000"/>
                  </a:srgbClr>
                </a:solidFill>
                <a:latin typeface="Roboto" pitchFamily="34" charset="0"/>
                <a:ea typeface="Roboto" pitchFamily="34" charset="-122"/>
                <a:cs typeface="Roboto" pitchFamily="34" charset="-120"/>
              </a:rPr>
              <a:t>START</a:t>
            </a:r>
            <a:endParaRPr lang="en-US" dirty="0"/>
          </a:p>
        </p:txBody>
      </p:sp>
      <p:sp>
        <p:nvSpPr>
          <p:cNvPr id="6" name="Object 5"/>
          <p:cNvSpPr/>
          <p:nvPr/>
        </p:nvSpPr>
        <p:spPr>
          <a:xfrm>
            <a:off x="10617720" y="2701597"/>
            <a:ext cx="1256986" cy="144104"/>
          </a:xfrm>
          <a:prstGeom prst="rect">
            <a:avLst/>
          </a:prstGeom>
          <a:noFill/>
        </p:spPr>
        <p:txBody>
          <a:bodyPr wrap="square" lIns="0" tIns="0" rIns="0" bIns="0" rtlCol="0" anchor="t"/>
          <a:lstStyle/>
          <a:p>
            <a:pPr algn="l">
              <a:lnSpc>
                <a:spcPts val="1135"/>
              </a:lnSpc>
              <a:buNone/>
            </a:pPr>
            <a:r>
              <a:rPr lang="en-US" sz="840" b="1" kern="0" spc="84" dirty="0">
                <a:solidFill>
                  <a:srgbClr val="FFFFFF">
                    <a:alpha val="80000"/>
                  </a:srgbClr>
                </a:solidFill>
                <a:latin typeface="Roboto" pitchFamily="34" charset="0"/>
                <a:ea typeface="Roboto" pitchFamily="34" charset="-122"/>
                <a:cs typeface="Roboto" pitchFamily="34" charset="-120"/>
              </a:rPr>
              <a:t>END</a:t>
            </a:r>
            <a:endParaRPr lang="en-US" dirty="0"/>
          </a:p>
        </p:txBody>
      </p:sp>
      <p:pic>
        <p:nvPicPr>
          <p:cNvPr id="7" name="Object 6"/>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36785" y="2361609"/>
            <a:ext cx="380905" cy="485654"/>
          </a:xfrm>
          <a:prstGeom prst="rect">
            <a:avLst/>
          </a:prstGeom>
        </p:spPr>
      </p:pic>
      <p:sp>
        <p:nvSpPr>
          <p:cNvPr id="8" name="Object 7"/>
          <p:cNvSpPr/>
          <p:nvPr/>
        </p:nvSpPr>
        <p:spPr>
          <a:xfrm>
            <a:off x="3285303" y="5059338"/>
            <a:ext cx="1675981" cy="162033"/>
          </a:xfrm>
          <a:prstGeom prst="rect">
            <a:avLst/>
          </a:prstGeom>
          <a:noFill/>
        </p:spPr>
        <p:txBody>
          <a:bodyPr wrap="square" lIns="0" tIns="0" rIns="0" bIns="0" rtlCol="0" anchor="t"/>
          <a:lstStyle/>
          <a:p>
            <a:pPr algn="l">
              <a:lnSpc>
                <a:spcPts val="1277"/>
              </a:lnSpc>
              <a:buNone/>
            </a:pPr>
            <a:r>
              <a:rPr lang="en-US" sz="945" b="1" kern="0" spc="95" dirty="0">
                <a:solidFill>
                  <a:srgbClr val="FFFFFF">
                    <a:alpha val="80000"/>
                  </a:srgbClr>
                </a:solidFill>
                <a:latin typeface="Roboto" pitchFamily="34" charset="0"/>
                <a:ea typeface="Roboto" pitchFamily="34" charset="-122"/>
                <a:cs typeface="Roboto" pitchFamily="34" charset="-120"/>
              </a:rPr>
              <a:t>E-COMMERCE LAUNCH</a:t>
            </a:r>
            <a:endParaRPr lang="en-US" dirty="0"/>
          </a:p>
        </p:txBody>
      </p:sp>
      <p:sp>
        <p:nvSpPr>
          <p:cNvPr id="9" name="Object 8"/>
          <p:cNvSpPr/>
          <p:nvPr/>
        </p:nvSpPr>
        <p:spPr>
          <a:xfrm>
            <a:off x="3285303" y="5307000"/>
            <a:ext cx="1675981" cy="331506"/>
          </a:xfrm>
          <a:prstGeom prst="rect">
            <a:avLst/>
          </a:prstGeom>
          <a:noFill/>
        </p:spPr>
        <p:txBody>
          <a:bodyPr wrap="square" lIns="0" tIns="0" rIns="0" bIns="0" rtlCol="0" anchor="t"/>
          <a:lstStyle/>
          <a:p>
            <a:pPr algn="l">
              <a:lnSpc>
                <a:spcPts val="1305"/>
              </a:lnSpc>
              <a:spcBef>
                <a:spcPts val="661"/>
              </a:spcBef>
              <a:buNone/>
            </a:pPr>
            <a:r>
              <a:rPr lang="en-US" sz="918" kern="0" spc="18" dirty="0">
                <a:solidFill>
                  <a:srgbClr val="FFFFFF">
                    <a:alpha val="80000"/>
                  </a:srgbClr>
                </a:solidFill>
                <a:latin typeface="Roboto Slab" pitchFamily="34" charset="0"/>
                <a:ea typeface="Roboto Slab" pitchFamily="34" charset="-122"/>
                <a:cs typeface="Roboto Slab" pitchFamily="34" charset="-120"/>
              </a:rPr>
              <a:t>Target's first e-commerce platform debut</a:t>
            </a:r>
            <a:endParaRPr lang="en-US" dirty="0"/>
          </a:p>
        </p:txBody>
      </p:sp>
      <p:pic>
        <p:nvPicPr>
          <p:cNvPr id="10" name="Object 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66330" y="4799399"/>
            <a:ext cx="285679" cy="409473"/>
          </a:xfrm>
          <a:prstGeom prst="rect">
            <a:avLst/>
          </a:prstGeom>
        </p:spPr>
      </p:pic>
      <p:sp>
        <p:nvSpPr>
          <p:cNvPr id="11" name="Object 10"/>
          <p:cNvSpPr/>
          <p:nvPr/>
        </p:nvSpPr>
        <p:spPr>
          <a:xfrm>
            <a:off x="1304599" y="2826283"/>
            <a:ext cx="1675981" cy="162033"/>
          </a:xfrm>
          <a:prstGeom prst="rect">
            <a:avLst/>
          </a:prstGeom>
          <a:noFill/>
        </p:spPr>
        <p:txBody>
          <a:bodyPr wrap="square" lIns="0" tIns="0" rIns="0" bIns="0" rtlCol="0" anchor="t"/>
          <a:lstStyle/>
          <a:p>
            <a:pPr algn="r">
              <a:lnSpc>
                <a:spcPts val="1277"/>
              </a:lnSpc>
              <a:buNone/>
            </a:pPr>
            <a:r>
              <a:rPr lang="en-US" sz="945" b="1" kern="0" spc="95" dirty="0">
                <a:solidFill>
                  <a:srgbClr val="FFFFFF">
                    <a:alpha val="80000"/>
                  </a:srgbClr>
                </a:solidFill>
                <a:latin typeface="Roboto" pitchFamily="34" charset="0"/>
                <a:ea typeface="Roboto" pitchFamily="34" charset="-122"/>
                <a:cs typeface="Roboto" pitchFamily="34" charset="-120"/>
              </a:rPr>
              <a:t>MOBILE INTEGRATION</a:t>
            </a:r>
            <a:endParaRPr lang="en-US" dirty="0"/>
          </a:p>
        </p:txBody>
      </p:sp>
      <p:sp>
        <p:nvSpPr>
          <p:cNvPr id="12" name="Object 11"/>
          <p:cNvSpPr/>
          <p:nvPr/>
        </p:nvSpPr>
        <p:spPr>
          <a:xfrm>
            <a:off x="1304599" y="3073946"/>
            <a:ext cx="1675981" cy="497259"/>
          </a:xfrm>
          <a:prstGeom prst="rect">
            <a:avLst/>
          </a:prstGeom>
          <a:noFill/>
        </p:spPr>
        <p:txBody>
          <a:bodyPr wrap="square" lIns="0" tIns="0" rIns="0" bIns="0" rtlCol="0" anchor="t"/>
          <a:lstStyle/>
          <a:p>
            <a:pPr algn="r">
              <a:lnSpc>
                <a:spcPts val="1305"/>
              </a:lnSpc>
              <a:spcBef>
                <a:spcPts val="661"/>
              </a:spcBef>
              <a:buNone/>
            </a:pPr>
            <a:r>
              <a:rPr lang="en-US" sz="918" kern="0" spc="18" dirty="0">
                <a:solidFill>
                  <a:srgbClr val="FFFFFF">
                    <a:alpha val="80000"/>
                  </a:srgbClr>
                </a:solidFill>
                <a:latin typeface="Roboto Slab" pitchFamily="34" charset="0"/>
                <a:ea typeface="Roboto Slab" pitchFamily="34" charset="-122"/>
                <a:cs typeface="Roboto Slab" pitchFamily="34" charset="-120"/>
              </a:rPr>
              <a:t>Optimizing the experience for mobile shoppers</a:t>
            </a:r>
            <a:endParaRPr lang="en-US" dirty="0"/>
          </a:p>
        </p:txBody>
      </p:sp>
      <p:pic>
        <p:nvPicPr>
          <p:cNvPr id="13" name="Object 12"/>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75793" y="3094851"/>
            <a:ext cx="285679" cy="399950"/>
          </a:xfrm>
          <a:prstGeom prst="rect">
            <a:avLst/>
          </a:prstGeom>
        </p:spPr>
      </p:pic>
      <p:sp>
        <p:nvSpPr>
          <p:cNvPr id="14" name="Object 13"/>
          <p:cNvSpPr/>
          <p:nvPr/>
        </p:nvSpPr>
        <p:spPr>
          <a:xfrm>
            <a:off x="5465983" y="2026384"/>
            <a:ext cx="1675981" cy="324067"/>
          </a:xfrm>
          <a:prstGeom prst="rect">
            <a:avLst/>
          </a:prstGeom>
          <a:noFill/>
        </p:spPr>
        <p:txBody>
          <a:bodyPr wrap="square" lIns="0" tIns="0" rIns="0" bIns="0" rtlCol="0" anchor="t"/>
          <a:lstStyle/>
          <a:p>
            <a:pPr algn="l">
              <a:lnSpc>
                <a:spcPts val="1277"/>
              </a:lnSpc>
              <a:buNone/>
            </a:pPr>
            <a:r>
              <a:rPr lang="en-US" sz="945" b="1" kern="0" spc="95" dirty="0">
                <a:solidFill>
                  <a:srgbClr val="FFFFFF">
                    <a:alpha val="80000"/>
                  </a:srgbClr>
                </a:solidFill>
                <a:latin typeface="Roboto" pitchFamily="34" charset="0"/>
                <a:ea typeface="Roboto" pitchFamily="34" charset="-122"/>
                <a:cs typeface="Roboto" pitchFamily="34" charset="-120"/>
              </a:rPr>
              <a:t>OMNICHANNEL EXPANSION</a:t>
            </a:r>
            <a:endParaRPr lang="en-US" dirty="0"/>
          </a:p>
        </p:txBody>
      </p:sp>
      <p:sp>
        <p:nvSpPr>
          <p:cNvPr id="15" name="Object 14"/>
          <p:cNvSpPr/>
          <p:nvPr/>
        </p:nvSpPr>
        <p:spPr>
          <a:xfrm>
            <a:off x="5465983" y="2436079"/>
            <a:ext cx="1675981" cy="331506"/>
          </a:xfrm>
          <a:prstGeom prst="rect">
            <a:avLst/>
          </a:prstGeom>
          <a:noFill/>
        </p:spPr>
        <p:txBody>
          <a:bodyPr wrap="square" lIns="0" tIns="0" rIns="0" bIns="0" rtlCol="0" anchor="t"/>
          <a:lstStyle/>
          <a:p>
            <a:pPr algn="l">
              <a:lnSpc>
                <a:spcPts val="1305"/>
              </a:lnSpc>
              <a:spcBef>
                <a:spcPts val="661"/>
              </a:spcBef>
              <a:buNone/>
            </a:pPr>
            <a:r>
              <a:rPr lang="en-US" sz="918" kern="0" spc="18" dirty="0">
                <a:solidFill>
                  <a:srgbClr val="FFFFFF">
                    <a:alpha val="80000"/>
                  </a:srgbClr>
                </a:solidFill>
                <a:latin typeface="Roboto Slab" pitchFamily="34" charset="0"/>
                <a:ea typeface="Roboto Slab" pitchFamily="34" charset="-122"/>
                <a:cs typeface="Roboto Slab" pitchFamily="34" charset="-120"/>
              </a:rPr>
              <a:t>Bridging the gap between online and in-store</a:t>
            </a:r>
            <a:endParaRPr lang="en-US" dirty="0"/>
          </a:p>
        </p:txBody>
      </p:sp>
      <p:pic>
        <p:nvPicPr>
          <p:cNvPr id="16" name="Object 15"/>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99394" y="2380655"/>
            <a:ext cx="285679" cy="399950"/>
          </a:xfrm>
          <a:prstGeom prst="rect">
            <a:avLst/>
          </a:prstGeom>
        </p:spPr>
      </p:pic>
      <p:sp>
        <p:nvSpPr>
          <p:cNvPr id="17" name="Object 16"/>
          <p:cNvSpPr/>
          <p:nvPr/>
        </p:nvSpPr>
        <p:spPr>
          <a:xfrm>
            <a:off x="4037590" y="3583332"/>
            <a:ext cx="1675981" cy="324067"/>
          </a:xfrm>
          <a:prstGeom prst="rect">
            <a:avLst/>
          </a:prstGeom>
          <a:noFill/>
        </p:spPr>
        <p:txBody>
          <a:bodyPr wrap="square" lIns="0" tIns="0" rIns="0" bIns="0" rtlCol="0" anchor="t"/>
          <a:lstStyle/>
          <a:p>
            <a:pPr algn="r">
              <a:lnSpc>
                <a:spcPts val="1277"/>
              </a:lnSpc>
              <a:buNone/>
            </a:pPr>
            <a:r>
              <a:rPr lang="en-US" sz="945" b="1" kern="0" spc="95" dirty="0">
                <a:solidFill>
                  <a:srgbClr val="FFFFFF">
                    <a:alpha val="80000"/>
                  </a:srgbClr>
                </a:solidFill>
                <a:latin typeface="Roboto" pitchFamily="34" charset="0"/>
                <a:ea typeface="Roboto" pitchFamily="34" charset="-122"/>
                <a:cs typeface="Roboto" pitchFamily="34" charset="-120"/>
              </a:rPr>
              <a:t>DATA ANALYTICS INTEGRATION</a:t>
            </a:r>
            <a:endParaRPr lang="en-US" dirty="0"/>
          </a:p>
        </p:txBody>
      </p:sp>
      <p:sp>
        <p:nvSpPr>
          <p:cNvPr id="18" name="Object 17"/>
          <p:cNvSpPr/>
          <p:nvPr/>
        </p:nvSpPr>
        <p:spPr>
          <a:xfrm>
            <a:off x="4037590" y="3993027"/>
            <a:ext cx="1675981" cy="497259"/>
          </a:xfrm>
          <a:prstGeom prst="rect">
            <a:avLst/>
          </a:prstGeom>
          <a:noFill/>
        </p:spPr>
        <p:txBody>
          <a:bodyPr wrap="square" lIns="0" tIns="0" rIns="0" bIns="0" rtlCol="0" anchor="t"/>
          <a:lstStyle/>
          <a:p>
            <a:pPr algn="r">
              <a:lnSpc>
                <a:spcPts val="1305"/>
              </a:lnSpc>
              <a:spcBef>
                <a:spcPts val="661"/>
              </a:spcBef>
              <a:buNone/>
            </a:pPr>
            <a:r>
              <a:rPr lang="en-US" sz="918" kern="0" spc="18" dirty="0">
                <a:solidFill>
                  <a:srgbClr val="FFFFFF">
                    <a:alpha val="80000"/>
                  </a:srgbClr>
                </a:solidFill>
                <a:latin typeface="Roboto Slab" pitchFamily="34" charset="0"/>
                <a:ea typeface="Roboto Slab" pitchFamily="34" charset="-122"/>
                <a:cs typeface="Roboto Slab" pitchFamily="34" charset="-120"/>
              </a:rPr>
              <a:t>Leveraging data to enhance customer experience</a:t>
            </a:r>
            <a:endParaRPr lang="en-US" dirty="0"/>
          </a:p>
        </p:txBody>
      </p:sp>
      <p:pic>
        <p:nvPicPr>
          <p:cNvPr id="19" name="Object 18"/>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51637" y="3780480"/>
            <a:ext cx="285679" cy="399950"/>
          </a:xfrm>
          <a:prstGeom prst="rect">
            <a:avLst/>
          </a:prstGeom>
        </p:spPr>
      </p:pic>
      <p:sp>
        <p:nvSpPr>
          <p:cNvPr id="20" name="Object 19"/>
          <p:cNvSpPr/>
          <p:nvPr/>
        </p:nvSpPr>
        <p:spPr>
          <a:xfrm>
            <a:off x="6608697" y="4145166"/>
            <a:ext cx="1675981" cy="324067"/>
          </a:xfrm>
          <a:prstGeom prst="rect">
            <a:avLst/>
          </a:prstGeom>
          <a:noFill/>
        </p:spPr>
        <p:txBody>
          <a:bodyPr wrap="square" lIns="0" tIns="0" rIns="0" bIns="0" rtlCol="0" anchor="t"/>
          <a:lstStyle/>
          <a:p>
            <a:pPr algn="ctr">
              <a:lnSpc>
                <a:spcPts val="1277"/>
              </a:lnSpc>
              <a:buNone/>
            </a:pPr>
            <a:r>
              <a:rPr lang="en-US" sz="945" b="1" kern="0" spc="95" dirty="0">
                <a:solidFill>
                  <a:srgbClr val="FFFFFF">
                    <a:alpha val="80000"/>
                  </a:srgbClr>
                </a:solidFill>
                <a:latin typeface="Roboto" pitchFamily="34" charset="0"/>
                <a:ea typeface="Roboto" pitchFamily="34" charset="-122"/>
                <a:cs typeface="Roboto" pitchFamily="34" charset="-120"/>
              </a:rPr>
              <a:t>AI-POWERED RECOMMENDATIONS</a:t>
            </a:r>
            <a:endParaRPr lang="en-US" dirty="0"/>
          </a:p>
        </p:txBody>
      </p:sp>
      <p:sp>
        <p:nvSpPr>
          <p:cNvPr id="21" name="Object 20"/>
          <p:cNvSpPr/>
          <p:nvPr/>
        </p:nvSpPr>
        <p:spPr>
          <a:xfrm>
            <a:off x="6608697" y="4554862"/>
            <a:ext cx="1675981" cy="497259"/>
          </a:xfrm>
          <a:prstGeom prst="rect">
            <a:avLst/>
          </a:prstGeom>
          <a:noFill/>
        </p:spPr>
        <p:txBody>
          <a:bodyPr wrap="square" lIns="0" tIns="0" rIns="0" bIns="0" rtlCol="0" anchor="t"/>
          <a:lstStyle/>
          <a:p>
            <a:pPr algn="ctr">
              <a:lnSpc>
                <a:spcPts val="1305"/>
              </a:lnSpc>
              <a:spcBef>
                <a:spcPts val="661"/>
              </a:spcBef>
              <a:buNone/>
            </a:pPr>
            <a:r>
              <a:rPr lang="en-US" sz="918" kern="0" spc="18" dirty="0">
                <a:solidFill>
                  <a:srgbClr val="FFFFFF">
                    <a:alpha val="80000"/>
                  </a:srgbClr>
                </a:solidFill>
                <a:latin typeface="Roboto Slab" pitchFamily="34" charset="0"/>
                <a:ea typeface="Roboto Slab" pitchFamily="34" charset="-122"/>
                <a:cs typeface="Roboto Slab" pitchFamily="34" charset="-120"/>
              </a:rPr>
              <a:t>Implementing machine learning for personalized suggestions</a:t>
            </a:r>
            <a:endParaRPr lang="en-US" dirty="0"/>
          </a:p>
        </p:txBody>
      </p:sp>
      <p:pic>
        <p:nvPicPr>
          <p:cNvPr id="22" name="Object 21"/>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03880" y="5189827"/>
            <a:ext cx="285679" cy="399950"/>
          </a:xfrm>
          <a:prstGeom prst="rect">
            <a:avLst/>
          </a:prstGeom>
        </p:spPr>
      </p:pic>
      <p:sp>
        <p:nvSpPr>
          <p:cNvPr id="23" name="Object 22"/>
          <p:cNvSpPr/>
          <p:nvPr/>
        </p:nvSpPr>
        <p:spPr>
          <a:xfrm>
            <a:off x="9141714" y="4792704"/>
            <a:ext cx="1675981" cy="324067"/>
          </a:xfrm>
          <a:prstGeom prst="rect">
            <a:avLst/>
          </a:prstGeom>
          <a:noFill/>
        </p:spPr>
        <p:txBody>
          <a:bodyPr wrap="square" lIns="0" tIns="0" rIns="0" bIns="0" rtlCol="0" anchor="t"/>
          <a:lstStyle/>
          <a:p>
            <a:pPr algn="l">
              <a:lnSpc>
                <a:spcPts val="1277"/>
              </a:lnSpc>
              <a:buNone/>
            </a:pPr>
            <a:r>
              <a:rPr lang="en-US" sz="945" b="1" kern="0" spc="95" dirty="0">
                <a:solidFill>
                  <a:srgbClr val="FFFFFF">
                    <a:alpha val="80000"/>
                  </a:srgbClr>
                </a:solidFill>
                <a:latin typeface="Roboto" pitchFamily="34" charset="0"/>
                <a:ea typeface="Roboto" pitchFamily="34" charset="-122"/>
                <a:cs typeface="Roboto" pitchFamily="34" charset="-120"/>
              </a:rPr>
              <a:t>LOGISTICS OPTIMIZATION</a:t>
            </a:r>
            <a:endParaRPr lang="en-US" dirty="0"/>
          </a:p>
        </p:txBody>
      </p:sp>
      <p:sp>
        <p:nvSpPr>
          <p:cNvPr id="24" name="Object 23"/>
          <p:cNvSpPr/>
          <p:nvPr/>
        </p:nvSpPr>
        <p:spPr>
          <a:xfrm>
            <a:off x="9141714" y="5202400"/>
            <a:ext cx="1675981" cy="497259"/>
          </a:xfrm>
          <a:prstGeom prst="rect">
            <a:avLst/>
          </a:prstGeom>
          <a:noFill/>
        </p:spPr>
        <p:txBody>
          <a:bodyPr wrap="square" lIns="0" tIns="0" rIns="0" bIns="0" rtlCol="0" anchor="t"/>
          <a:lstStyle/>
          <a:p>
            <a:pPr algn="l">
              <a:lnSpc>
                <a:spcPts val="1305"/>
              </a:lnSpc>
              <a:spcBef>
                <a:spcPts val="661"/>
              </a:spcBef>
              <a:buNone/>
            </a:pPr>
            <a:r>
              <a:rPr lang="en-US" sz="918" kern="0" spc="18" dirty="0">
                <a:solidFill>
                  <a:srgbClr val="FFFFFF">
                    <a:alpha val="80000"/>
                  </a:srgbClr>
                </a:solidFill>
                <a:latin typeface="Roboto Slab" pitchFamily="34" charset="0"/>
                <a:ea typeface="Roboto Slab" pitchFamily="34" charset="-122"/>
                <a:cs typeface="Roboto Slab" pitchFamily="34" charset="-120"/>
              </a:rPr>
              <a:t>Streamlining inventory management and fulfillment</a:t>
            </a:r>
            <a:endParaRPr lang="en-US" dirty="0"/>
          </a:p>
        </p:txBody>
      </p:sp>
      <p:pic>
        <p:nvPicPr>
          <p:cNvPr id="25" name="Object 24"/>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46537" y="4437540"/>
            <a:ext cx="285679" cy="409473"/>
          </a:xfrm>
          <a:prstGeom prst="rect">
            <a:avLst/>
          </a:prstGeom>
        </p:spPr>
      </p:pic>
      <p:sp>
        <p:nvSpPr>
          <p:cNvPr id="26" name="Object 25"/>
          <p:cNvSpPr/>
          <p:nvPr/>
        </p:nvSpPr>
        <p:spPr>
          <a:xfrm>
            <a:off x="9408347" y="3392879"/>
            <a:ext cx="1675981" cy="324067"/>
          </a:xfrm>
          <a:prstGeom prst="rect">
            <a:avLst/>
          </a:prstGeom>
          <a:noFill/>
        </p:spPr>
        <p:txBody>
          <a:bodyPr wrap="square" lIns="0" tIns="0" rIns="0" bIns="0" rtlCol="0" anchor="t"/>
          <a:lstStyle/>
          <a:p>
            <a:pPr algn="l">
              <a:lnSpc>
                <a:spcPts val="1277"/>
              </a:lnSpc>
              <a:buNone/>
            </a:pPr>
            <a:r>
              <a:rPr lang="en-US" sz="945" b="1" kern="0" spc="95" dirty="0">
                <a:solidFill>
                  <a:srgbClr val="FFFFFF">
                    <a:alpha val="80000"/>
                  </a:srgbClr>
                </a:solidFill>
                <a:latin typeface="Roboto" pitchFamily="34" charset="0"/>
                <a:ea typeface="Roboto" pitchFamily="34" charset="-122"/>
                <a:cs typeface="Roboto" pitchFamily="34" charset="-120"/>
              </a:rPr>
              <a:t>SUSTAINABILITY INITIATIVES</a:t>
            </a:r>
            <a:endParaRPr lang="en-US" dirty="0"/>
          </a:p>
        </p:txBody>
      </p:sp>
      <p:sp>
        <p:nvSpPr>
          <p:cNvPr id="27" name="Object 26"/>
          <p:cNvSpPr/>
          <p:nvPr/>
        </p:nvSpPr>
        <p:spPr>
          <a:xfrm>
            <a:off x="9408347" y="3802575"/>
            <a:ext cx="1675981" cy="497259"/>
          </a:xfrm>
          <a:prstGeom prst="rect">
            <a:avLst/>
          </a:prstGeom>
          <a:noFill/>
        </p:spPr>
        <p:txBody>
          <a:bodyPr wrap="square" lIns="0" tIns="0" rIns="0" bIns="0" rtlCol="0" anchor="t"/>
          <a:lstStyle/>
          <a:p>
            <a:pPr algn="l">
              <a:lnSpc>
                <a:spcPts val="1305"/>
              </a:lnSpc>
              <a:spcBef>
                <a:spcPts val="661"/>
              </a:spcBef>
              <a:buNone/>
            </a:pPr>
            <a:r>
              <a:rPr lang="en-US" sz="918" kern="0" spc="18" dirty="0">
                <a:solidFill>
                  <a:srgbClr val="FFFFFF">
                    <a:alpha val="80000"/>
                  </a:srgbClr>
                </a:solidFill>
                <a:latin typeface="Roboto Slab" pitchFamily="34" charset="0"/>
                <a:ea typeface="Roboto Slab" pitchFamily="34" charset="-122"/>
                <a:cs typeface="Roboto Slab" pitchFamily="34" charset="-120"/>
              </a:rPr>
              <a:t>Integrating eco-friendly practices into the platform</a:t>
            </a:r>
            <a:endParaRPr lang="en-US" dirty="0"/>
          </a:p>
        </p:txBody>
      </p:sp>
      <p:pic>
        <p:nvPicPr>
          <p:cNvPr id="28" name="Object 27"/>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27429" y="2771082"/>
            <a:ext cx="285679" cy="3999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bg>
      <p:bgPr>
        <a:solidFill>
          <a:srgbClr val="EDF1EB"/>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295076"/>
          </a:xfrm>
          <a:prstGeom prst="rect">
            <a:avLst/>
          </a:prstGeom>
        </p:spPr>
      </p:pic>
      <p:sp>
        <p:nvSpPr>
          <p:cNvPr id="3" name="Object 2"/>
          <p:cNvSpPr/>
          <p:nvPr/>
        </p:nvSpPr>
        <p:spPr>
          <a:xfrm>
            <a:off x="476131" y="350923"/>
            <a:ext cx="12188952" cy="505592"/>
          </a:xfrm>
          <a:prstGeom prst="rect">
            <a:avLst/>
          </a:prstGeom>
          <a:noFill/>
        </p:spPr>
        <p:txBody>
          <a:bodyPr wrap="square" lIns="0" tIns="0" rIns="0" bIns="0" rtlCol="0" anchor="t"/>
          <a:lstStyle/>
          <a:p>
            <a:pPr algn="l">
              <a:lnSpc>
                <a:spcPts val="3983"/>
              </a:lnSpc>
              <a:buNone/>
            </a:pPr>
            <a:r>
              <a:rPr lang="en-US" sz="3750" dirty="0">
                <a:solidFill>
                  <a:srgbClr val="181818">
                    <a:alpha val="80000"/>
                  </a:srgbClr>
                </a:solidFill>
                <a:latin typeface="Playfair Display" pitchFamily="34" charset="0"/>
                <a:ea typeface="Playfair Display" pitchFamily="34" charset="-122"/>
                <a:cs typeface="Playfair Display" pitchFamily="34" charset="-120"/>
              </a:rPr>
              <a:t>Key Features</a:t>
            </a:r>
            <a:endParaRPr lang="en-US" dirty="0"/>
          </a:p>
        </p:txBody>
      </p:sp>
      <p:sp>
        <p:nvSpPr>
          <p:cNvPr id="4" name="Object 3"/>
          <p:cNvSpPr/>
          <p:nvPr/>
        </p:nvSpPr>
        <p:spPr>
          <a:xfrm>
            <a:off x="476131" y="1580755"/>
            <a:ext cx="3618595" cy="2304474"/>
          </a:xfrm>
          <a:prstGeom prst="rect">
            <a:avLst/>
          </a:prstGeom>
          <a:solidFill>
            <a:srgbClr val="004F98">
              <a:alpha val="30000"/>
            </a:srgbClr>
          </a:solidFill>
        </p:spPr>
        <p:txBody>
          <a:bodyPr/>
          <a:lstStyle/>
          <a:p>
            <a:endParaRPr lang="en-US"/>
          </a:p>
        </p:txBody>
      </p:sp>
      <p:sp>
        <p:nvSpPr>
          <p:cNvPr id="5" name="Object 4"/>
          <p:cNvSpPr/>
          <p:nvPr/>
        </p:nvSpPr>
        <p:spPr>
          <a:xfrm>
            <a:off x="761810" y="1819787"/>
            <a:ext cx="3456711" cy="214185"/>
          </a:xfrm>
          <a:prstGeom prst="rect">
            <a:avLst/>
          </a:prstGeom>
          <a:noFill/>
        </p:spPr>
        <p:txBody>
          <a:bodyPr wrap="square" lIns="0" tIns="0" rIns="0" bIns="0" rtlCol="0" anchor="t"/>
          <a:lstStyle/>
          <a:p>
            <a:pPr algn="l">
              <a:lnSpc>
                <a:spcPts val="1688"/>
              </a:lnSpc>
              <a:buNone/>
            </a:pPr>
            <a:r>
              <a:rPr lang="en-US" sz="1250" b="1" kern="0" spc="125" dirty="0">
                <a:solidFill>
                  <a:srgbClr val="181818">
                    <a:alpha val="80000"/>
                  </a:srgbClr>
                </a:solidFill>
                <a:latin typeface="Roboto" pitchFamily="34" charset="0"/>
                <a:ea typeface="Roboto" pitchFamily="34" charset="-122"/>
                <a:cs typeface="Roboto" pitchFamily="34" charset="-120"/>
              </a:rPr>
              <a:t>PRECISE AND SECURE OPERATIONS</a:t>
            </a:r>
            <a:endParaRPr lang="en-US" dirty="0"/>
          </a:p>
        </p:txBody>
      </p:sp>
      <p:sp>
        <p:nvSpPr>
          <p:cNvPr id="6" name="Object 5"/>
          <p:cNvSpPr/>
          <p:nvPr/>
        </p:nvSpPr>
        <p:spPr>
          <a:xfrm>
            <a:off x="761810" y="2122279"/>
            <a:ext cx="3456711" cy="885901"/>
          </a:xfrm>
          <a:prstGeom prst="rect">
            <a:avLst/>
          </a:prstGeom>
          <a:noFill/>
        </p:spPr>
        <p:txBody>
          <a:bodyPr wrap="square" lIns="0" tIns="0" rIns="0" bIns="0" rtlCol="0" anchor="t"/>
          <a:lstStyle/>
          <a:p>
            <a:pPr algn="l">
              <a:lnSpc>
                <a:spcPts val="1745"/>
              </a:lnSpc>
              <a:spcBef>
                <a:spcPts val="682"/>
              </a:spcBef>
              <a:buNone/>
            </a:pPr>
            <a:r>
              <a:rPr lang="en-US" sz="1116" kern="0" spc="34" dirty="0">
                <a:solidFill>
                  <a:srgbClr val="181818">
                    <a:alpha val="80000"/>
                  </a:srgbClr>
                </a:solidFill>
                <a:latin typeface="Roboto" pitchFamily="34" charset="0"/>
                <a:ea typeface="Roboto" pitchFamily="34" charset="-122"/>
                <a:cs typeface="Roboto" pitchFamily="34" charset="-120"/>
              </a:rPr>
              <a:t>The system ensures precise, secure, and real-time operations for both customers and administrators, providing a level of trust and confidence in the e-commerce experience.</a:t>
            </a:r>
            <a:endParaRPr lang="en-US" dirty="0"/>
          </a:p>
        </p:txBody>
      </p:sp>
      <p:sp>
        <p:nvSpPr>
          <p:cNvPr id="7" name="Object 6"/>
          <p:cNvSpPr/>
          <p:nvPr/>
        </p:nvSpPr>
        <p:spPr>
          <a:xfrm>
            <a:off x="4285178" y="1580755"/>
            <a:ext cx="3618595" cy="2304474"/>
          </a:xfrm>
          <a:prstGeom prst="rect">
            <a:avLst/>
          </a:prstGeom>
          <a:solidFill>
            <a:srgbClr val="004F98">
              <a:alpha val="30000"/>
            </a:srgbClr>
          </a:solidFill>
        </p:spPr>
        <p:txBody>
          <a:bodyPr/>
          <a:lstStyle/>
          <a:p>
            <a:endParaRPr lang="en-US"/>
          </a:p>
        </p:txBody>
      </p:sp>
      <p:sp>
        <p:nvSpPr>
          <p:cNvPr id="8" name="Object 7"/>
          <p:cNvSpPr/>
          <p:nvPr/>
        </p:nvSpPr>
        <p:spPr>
          <a:xfrm>
            <a:off x="4570857" y="1819787"/>
            <a:ext cx="3456711" cy="214185"/>
          </a:xfrm>
          <a:prstGeom prst="rect">
            <a:avLst/>
          </a:prstGeom>
          <a:noFill/>
        </p:spPr>
        <p:txBody>
          <a:bodyPr wrap="square" lIns="0" tIns="0" rIns="0" bIns="0" rtlCol="0" anchor="t"/>
          <a:lstStyle/>
          <a:p>
            <a:pPr algn="l">
              <a:lnSpc>
                <a:spcPts val="1688"/>
              </a:lnSpc>
              <a:buNone/>
            </a:pPr>
            <a:r>
              <a:rPr lang="en-US" sz="1250" b="1" kern="0" spc="125" dirty="0">
                <a:solidFill>
                  <a:srgbClr val="181818">
                    <a:alpha val="80000"/>
                  </a:srgbClr>
                </a:solidFill>
                <a:latin typeface="Roboto" pitchFamily="34" charset="0"/>
                <a:ea typeface="Roboto" pitchFamily="34" charset="-122"/>
                <a:cs typeface="Roboto" pitchFamily="34" charset="-120"/>
              </a:rPr>
              <a:t>STREAMLINED PROCESSES</a:t>
            </a:r>
            <a:endParaRPr lang="en-US" dirty="0"/>
          </a:p>
        </p:txBody>
      </p:sp>
      <p:sp>
        <p:nvSpPr>
          <p:cNvPr id="9" name="Object 8"/>
          <p:cNvSpPr/>
          <p:nvPr/>
        </p:nvSpPr>
        <p:spPr>
          <a:xfrm>
            <a:off x="4570857" y="2122279"/>
            <a:ext cx="3456711" cy="885901"/>
          </a:xfrm>
          <a:prstGeom prst="rect">
            <a:avLst/>
          </a:prstGeom>
          <a:noFill/>
        </p:spPr>
        <p:txBody>
          <a:bodyPr wrap="square" lIns="0" tIns="0" rIns="0" bIns="0" rtlCol="0" anchor="t"/>
          <a:lstStyle/>
          <a:p>
            <a:pPr algn="l">
              <a:lnSpc>
                <a:spcPts val="1745"/>
              </a:lnSpc>
              <a:spcBef>
                <a:spcPts val="682"/>
              </a:spcBef>
              <a:buNone/>
            </a:pPr>
            <a:r>
              <a:rPr lang="en-US" sz="1116" kern="0" spc="34" dirty="0">
                <a:solidFill>
                  <a:srgbClr val="181818">
                    <a:alpha val="80000"/>
                  </a:srgbClr>
                </a:solidFill>
                <a:latin typeface="Roboto" pitchFamily="34" charset="0"/>
                <a:ea typeface="Roboto" pitchFamily="34" charset="-122"/>
                <a:cs typeface="Roboto" pitchFamily="34" charset="-120"/>
              </a:rPr>
              <a:t>The system simplifies complex processes, making it easier for customers to navigate and for administrators to manage orders, inventory, and logistics.</a:t>
            </a:r>
            <a:endParaRPr lang="en-US" dirty="0"/>
          </a:p>
        </p:txBody>
      </p:sp>
      <p:sp>
        <p:nvSpPr>
          <p:cNvPr id="10" name="Object 9"/>
          <p:cNvSpPr/>
          <p:nvPr/>
        </p:nvSpPr>
        <p:spPr>
          <a:xfrm>
            <a:off x="8094226" y="1580755"/>
            <a:ext cx="3618595" cy="2304474"/>
          </a:xfrm>
          <a:prstGeom prst="rect">
            <a:avLst/>
          </a:prstGeom>
          <a:solidFill>
            <a:srgbClr val="004F98">
              <a:alpha val="30000"/>
            </a:srgbClr>
          </a:solidFill>
        </p:spPr>
        <p:txBody>
          <a:bodyPr/>
          <a:lstStyle/>
          <a:p>
            <a:endParaRPr lang="en-US"/>
          </a:p>
        </p:txBody>
      </p:sp>
      <p:sp>
        <p:nvSpPr>
          <p:cNvPr id="11" name="Object 10"/>
          <p:cNvSpPr/>
          <p:nvPr/>
        </p:nvSpPr>
        <p:spPr>
          <a:xfrm>
            <a:off x="8379905" y="1819787"/>
            <a:ext cx="3456711" cy="428369"/>
          </a:xfrm>
          <a:prstGeom prst="rect">
            <a:avLst/>
          </a:prstGeom>
          <a:noFill/>
        </p:spPr>
        <p:txBody>
          <a:bodyPr wrap="square" lIns="0" tIns="0" rIns="0" bIns="0" rtlCol="0" anchor="t"/>
          <a:lstStyle/>
          <a:p>
            <a:pPr algn="l">
              <a:lnSpc>
                <a:spcPts val="1688"/>
              </a:lnSpc>
              <a:buNone/>
            </a:pPr>
            <a:r>
              <a:rPr lang="en-US" sz="1250" b="1" kern="0" spc="125" dirty="0">
                <a:solidFill>
                  <a:srgbClr val="181818">
                    <a:alpha val="80000"/>
                  </a:srgbClr>
                </a:solidFill>
                <a:latin typeface="Roboto" pitchFamily="34" charset="0"/>
                <a:ea typeface="Roboto" pitchFamily="34" charset="-122"/>
                <a:cs typeface="Roboto" pitchFamily="34" charset="-120"/>
              </a:rPr>
              <a:t>BUSINESS GROWTH AND INNOVATION</a:t>
            </a:r>
            <a:endParaRPr lang="en-US" dirty="0"/>
          </a:p>
        </p:txBody>
      </p:sp>
      <p:sp>
        <p:nvSpPr>
          <p:cNvPr id="12" name="Object 11"/>
          <p:cNvSpPr/>
          <p:nvPr/>
        </p:nvSpPr>
        <p:spPr>
          <a:xfrm>
            <a:off x="8379905" y="2336464"/>
            <a:ext cx="3456711" cy="1107376"/>
          </a:xfrm>
          <a:prstGeom prst="rect">
            <a:avLst/>
          </a:prstGeom>
          <a:noFill/>
        </p:spPr>
        <p:txBody>
          <a:bodyPr wrap="square" lIns="0" tIns="0" rIns="0" bIns="0" rtlCol="0" anchor="t"/>
          <a:lstStyle/>
          <a:p>
            <a:pPr algn="l">
              <a:lnSpc>
                <a:spcPts val="1745"/>
              </a:lnSpc>
              <a:spcBef>
                <a:spcPts val="682"/>
              </a:spcBef>
              <a:buNone/>
            </a:pPr>
            <a:r>
              <a:rPr lang="en-US" sz="1116" kern="0" spc="34" dirty="0">
                <a:solidFill>
                  <a:srgbClr val="181818">
                    <a:alpha val="80000"/>
                  </a:srgbClr>
                </a:solidFill>
                <a:latin typeface="Roboto" pitchFamily="34" charset="0"/>
                <a:ea typeface="Roboto" pitchFamily="34" charset="-122"/>
                <a:cs typeface="Roboto" pitchFamily="34" charset="-120"/>
              </a:rPr>
              <a:t>By prioritizing security, scalability, and innovation, the Target 2.0 E-Commerce Management System empowers businesses to drive growth, explore new opportunities, and deliver exceptional digital retail experiences.</a:t>
            </a:r>
            <a:endParaRPr lang="en-US" dirty="0"/>
          </a:p>
        </p:txBody>
      </p:sp>
      <p:sp>
        <p:nvSpPr>
          <p:cNvPr id="13" name="Object 12"/>
          <p:cNvSpPr/>
          <p:nvPr/>
        </p:nvSpPr>
        <p:spPr>
          <a:xfrm>
            <a:off x="476131" y="4075681"/>
            <a:ext cx="5523119" cy="2304474"/>
          </a:xfrm>
          <a:prstGeom prst="rect">
            <a:avLst/>
          </a:prstGeom>
          <a:solidFill>
            <a:srgbClr val="004F98">
              <a:alpha val="30000"/>
            </a:srgbClr>
          </a:solidFill>
        </p:spPr>
        <p:txBody>
          <a:bodyPr/>
          <a:lstStyle/>
          <a:p>
            <a:endParaRPr lang="en-US"/>
          </a:p>
        </p:txBody>
      </p:sp>
      <p:sp>
        <p:nvSpPr>
          <p:cNvPr id="14" name="Object 13"/>
          <p:cNvSpPr/>
          <p:nvPr/>
        </p:nvSpPr>
        <p:spPr>
          <a:xfrm>
            <a:off x="761810" y="4314713"/>
            <a:ext cx="5551687" cy="214185"/>
          </a:xfrm>
          <a:prstGeom prst="rect">
            <a:avLst/>
          </a:prstGeom>
          <a:noFill/>
        </p:spPr>
        <p:txBody>
          <a:bodyPr wrap="square" lIns="0" tIns="0" rIns="0" bIns="0" rtlCol="0" anchor="t"/>
          <a:lstStyle/>
          <a:p>
            <a:pPr algn="l">
              <a:lnSpc>
                <a:spcPts val="1688"/>
              </a:lnSpc>
              <a:buNone/>
            </a:pPr>
            <a:r>
              <a:rPr lang="en-US" sz="1250" b="1" kern="0" spc="125" dirty="0">
                <a:solidFill>
                  <a:srgbClr val="181818">
                    <a:alpha val="80000"/>
                  </a:srgbClr>
                </a:solidFill>
                <a:latin typeface="Roboto" pitchFamily="34" charset="0"/>
                <a:ea typeface="Roboto" pitchFamily="34" charset="-122"/>
                <a:cs typeface="Roboto" pitchFamily="34" charset="-120"/>
              </a:rPr>
              <a:t>CUSTOMER-CENTRIC APPROACH</a:t>
            </a:r>
            <a:endParaRPr lang="en-US" dirty="0"/>
          </a:p>
        </p:txBody>
      </p:sp>
      <p:sp>
        <p:nvSpPr>
          <p:cNvPr id="15" name="Object 14"/>
          <p:cNvSpPr/>
          <p:nvPr/>
        </p:nvSpPr>
        <p:spPr>
          <a:xfrm>
            <a:off x="761810" y="4617205"/>
            <a:ext cx="5551687" cy="664426"/>
          </a:xfrm>
          <a:prstGeom prst="rect">
            <a:avLst/>
          </a:prstGeom>
          <a:noFill/>
        </p:spPr>
        <p:txBody>
          <a:bodyPr wrap="square" lIns="0" tIns="0" rIns="0" bIns="0" rtlCol="0" anchor="t"/>
          <a:lstStyle/>
          <a:p>
            <a:pPr algn="l">
              <a:lnSpc>
                <a:spcPts val="1745"/>
              </a:lnSpc>
              <a:spcBef>
                <a:spcPts val="682"/>
              </a:spcBef>
              <a:buNone/>
            </a:pPr>
            <a:r>
              <a:rPr lang="en-US" sz="1116" kern="0" spc="34" dirty="0">
                <a:solidFill>
                  <a:srgbClr val="181818">
                    <a:alpha val="80000"/>
                  </a:srgbClr>
                </a:solidFill>
                <a:latin typeface="Roboto" pitchFamily="34" charset="0"/>
                <a:ea typeface="Roboto" pitchFamily="34" charset="-122"/>
                <a:cs typeface="Roboto" pitchFamily="34" charset="-120"/>
              </a:rPr>
              <a:t>The system is designed with the customer in mind, creating a seamless and trusted shopping experience that builds brand loyalty and fosters long-term relationships.</a:t>
            </a:r>
            <a:endParaRPr lang="en-US" dirty="0"/>
          </a:p>
        </p:txBody>
      </p:sp>
      <p:sp>
        <p:nvSpPr>
          <p:cNvPr id="16" name="Object 15"/>
          <p:cNvSpPr/>
          <p:nvPr/>
        </p:nvSpPr>
        <p:spPr>
          <a:xfrm>
            <a:off x="6189702" y="4075681"/>
            <a:ext cx="5523119" cy="2304474"/>
          </a:xfrm>
          <a:prstGeom prst="rect">
            <a:avLst/>
          </a:prstGeom>
          <a:solidFill>
            <a:srgbClr val="004F98">
              <a:alpha val="30000"/>
            </a:srgbClr>
          </a:solidFill>
        </p:spPr>
        <p:txBody>
          <a:bodyPr/>
          <a:lstStyle/>
          <a:p>
            <a:endParaRPr lang="en-US"/>
          </a:p>
        </p:txBody>
      </p:sp>
      <p:sp>
        <p:nvSpPr>
          <p:cNvPr id="17" name="Object 16"/>
          <p:cNvSpPr/>
          <p:nvPr/>
        </p:nvSpPr>
        <p:spPr>
          <a:xfrm>
            <a:off x="6475381" y="4314713"/>
            <a:ext cx="5551687" cy="214185"/>
          </a:xfrm>
          <a:prstGeom prst="rect">
            <a:avLst/>
          </a:prstGeom>
          <a:noFill/>
        </p:spPr>
        <p:txBody>
          <a:bodyPr wrap="square" lIns="0" tIns="0" rIns="0" bIns="0" rtlCol="0" anchor="t"/>
          <a:lstStyle/>
          <a:p>
            <a:pPr algn="l">
              <a:lnSpc>
                <a:spcPts val="1688"/>
              </a:lnSpc>
              <a:buNone/>
            </a:pPr>
            <a:r>
              <a:rPr lang="en-US" sz="1250" b="1" kern="0" spc="125" dirty="0">
                <a:solidFill>
                  <a:srgbClr val="181818">
                    <a:alpha val="80000"/>
                  </a:srgbClr>
                </a:solidFill>
                <a:latin typeface="Roboto" pitchFamily="34" charset="0"/>
                <a:ea typeface="Roboto" pitchFamily="34" charset="-122"/>
                <a:cs typeface="Roboto" pitchFamily="34" charset="-120"/>
              </a:rPr>
              <a:t>REAL-TIME INSIGHTS</a:t>
            </a:r>
            <a:endParaRPr lang="en-US" dirty="0"/>
          </a:p>
        </p:txBody>
      </p:sp>
      <p:sp>
        <p:nvSpPr>
          <p:cNvPr id="18" name="Object 17"/>
          <p:cNvSpPr/>
          <p:nvPr/>
        </p:nvSpPr>
        <p:spPr>
          <a:xfrm>
            <a:off x="6475381" y="4617205"/>
            <a:ext cx="5551687" cy="664426"/>
          </a:xfrm>
          <a:prstGeom prst="rect">
            <a:avLst/>
          </a:prstGeom>
          <a:noFill/>
        </p:spPr>
        <p:txBody>
          <a:bodyPr wrap="square" lIns="0" tIns="0" rIns="0" bIns="0" rtlCol="0" anchor="t"/>
          <a:lstStyle/>
          <a:p>
            <a:pPr algn="l">
              <a:lnSpc>
                <a:spcPts val="1745"/>
              </a:lnSpc>
              <a:spcBef>
                <a:spcPts val="682"/>
              </a:spcBef>
              <a:buNone/>
            </a:pPr>
            <a:r>
              <a:rPr lang="en-US" sz="1116" kern="0" spc="34" dirty="0">
                <a:solidFill>
                  <a:srgbClr val="181818">
                    <a:alpha val="80000"/>
                  </a:srgbClr>
                </a:solidFill>
                <a:latin typeface="Roboto" pitchFamily="34" charset="0"/>
                <a:ea typeface="Roboto" pitchFamily="34" charset="-122"/>
                <a:cs typeface="Roboto" pitchFamily="34" charset="-120"/>
              </a:rPr>
              <a:t>The system provides a range of real-time data visualization dashboards, enabling businesses to make informed decisions and respond quickly to changing market conditions.</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25" y="912186"/>
            <a:ext cx="390427" cy="47613"/>
          </a:xfrm>
          <a:prstGeom prst="rect">
            <a:avLst/>
          </a:prstGeom>
        </p:spPr>
      </p:pic>
      <p:sp>
        <p:nvSpPr>
          <p:cNvPr id="3" name="Object 2"/>
          <p:cNvSpPr/>
          <p:nvPr/>
        </p:nvSpPr>
        <p:spPr>
          <a:xfrm>
            <a:off x="476131" y="399727"/>
            <a:ext cx="12188952" cy="365579"/>
          </a:xfrm>
          <a:prstGeom prst="rect">
            <a:avLst/>
          </a:prstGeom>
          <a:noFill/>
        </p:spPr>
        <p:txBody>
          <a:bodyPr wrap="square" lIns="0" tIns="0" rIns="0" bIns="0" rtlCol="0" anchor="t"/>
          <a:lstStyle/>
          <a:p>
            <a:pPr algn="l">
              <a:lnSpc>
                <a:spcPts val="2879"/>
              </a:lnSpc>
              <a:buNone/>
            </a:pPr>
            <a:r>
              <a:rPr lang="en-US" sz="2531" kern="0" spc="101" dirty="0">
                <a:solidFill>
                  <a:srgbClr val="FFFFFF">
                    <a:alpha val="80000"/>
                  </a:srgbClr>
                </a:solidFill>
                <a:latin typeface="Roboto Slab" pitchFamily="34" charset="0"/>
                <a:ea typeface="Roboto Slab" pitchFamily="34" charset="-122"/>
                <a:cs typeface="Roboto Slab" pitchFamily="34" charset="-120"/>
              </a:rPr>
              <a:t>Pillars of the Target 2.0 Database System</a:t>
            </a:r>
            <a:endParaRPr lang="en-US" dirty="0"/>
          </a:p>
        </p:txBody>
      </p:sp>
      <p:sp>
        <p:nvSpPr>
          <p:cNvPr id="4" name="Object 3"/>
          <p:cNvSpPr/>
          <p:nvPr/>
        </p:nvSpPr>
        <p:spPr>
          <a:xfrm>
            <a:off x="476131" y="1466483"/>
            <a:ext cx="3618595" cy="2361609"/>
          </a:xfrm>
          <a:prstGeom prst="rect">
            <a:avLst/>
          </a:prstGeom>
          <a:solidFill>
            <a:srgbClr val="5DA6B5"/>
          </a:solidFill>
        </p:spPr>
        <p:txBody>
          <a:bodyPr/>
          <a:lstStyle/>
          <a:p>
            <a:endParaRPr lang="en-US"/>
          </a:p>
        </p:txBody>
      </p:sp>
      <p:sp>
        <p:nvSpPr>
          <p:cNvPr id="5" name="Object 4"/>
          <p:cNvSpPr/>
          <p:nvPr/>
        </p:nvSpPr>
        <p:spPr>
          <a:xfrm>
            <a:off x="761810" y="1685429"/>
            <a:ext cx="3456711" cy="306063"/>
          </a:xfrm>
          <a:prstGeom prst="rect">
            <a:avLst/>
          </a:prstGeom>
          <a:noFill/>
        </p:spPr>
        <p:txBody>
          <a:bodyPr wrap="square" lIns="0" tIns="0" rIns="0" bIns="0" rtlCol="0" anchor="t"/>
          <a:lstStyle/>
          <a:p>
            <a:pPr algn="l">
              <a:lnSpc>
                <a:spcPts val="2411"/>
              </a:lnSpc>
              <a:buNone/>
            </a:pPr>
            <a:r>
              <a:rPr lang="en-US" sz="1785" b="1" kern="0" spc="179" dirty="0">
                <a:solidFill>
                  <a:srgbClr val="FFFFFF">
                    <a:alpha val="80000"/>
                  </a:srgbClr>
                </a:solidFill>
                <a:latin typeface="Roboto" pitchFamily="34" charset="0"/>
                <a:ea typeface="Roboto" pitchFamily="34" charset="-122"/>
                <a:cs typeface="Roboto" pitchFamily="34" charset="-120"/>
              </a:rPr>
              <a:t>SCALABILITY</a:t>
            </a:r>
            <a:endParaRPr lang="en-US" dirty="0"/>
          </a:p>
        </p:txBody>
      </p:sp>
      <p:sp>
        <p:nvSpPr>
          <p:cNvPr id="6" name="Object 5"/>
          <p:cNvSpPr/>
          <p:nvPr/>
        </p:nvSpPr>
        <p:spPr>
          <a:xfrm>
            <a:off x="761810" y="2121982"/>
            <a:ext cx="3456711" cy="1150749"/>
          </a:xfrm>
          <a:prstGeom prst="rect">
            <a:avLst/>
          </a:prstGeom>
          <a:noFill/>
        </p:spPr>
        <p:txBody>
          <a:bodyPr wrap="square" lIns="0" tIns="0" rIns="0" bIns="0" rtlCol="0" anchor="t"/>
          <a:lstStyle/>
          <a:p>
            <a:pPr algn="l">
              <a:lnSpc>
                <a:spcPts val="2266"/>
              </a:lnSpc>
              <a:spcBef>
                <a:spcPts val="1007"/>
              </a:spcBef>
              <a:buNone/>
            </a:pPr>
            <a:r>
              <a:rPr lang="en-US" sz="1594" kern="0" spc="32" dirty="0">
                <a:solidFill>
                  <a:srgbClr val="FFFFFF">
                    <a:alpha val="80000"/>
                  </a:srgbClr>
                </a:solidFill>
                <a:latin typeface="Roboto Slab" pitchFamily="34" charset="0"/>
                <a:ea typeface="Roboto Slab" pitchFamily="34" charset="-122"/>
                <a:cs typeface="Roboto Slab" pitchFamily="34" charset="-120"/>
              </a:rPr>
              <a:t>Highly scalable architecture to handle growing transaction volumes and user traffic on Target.com</a:t>
            </a:r>
            <a:endParaRPr lang="en-US" dirty="0"/>
          </a:p>
        </p:txBody>
      </p:sp>
      <p:sp>
        <p:nvSpPr>
          <p:cNvPr id="7" name="Object 6"/>
          <p:cNvSpPr/>
          <p:nvPr/>
        </p:nvSpPr>
        <p:spPr>
          <a:xfrm>
            <a:off x="4285178" y="1466483"/>
            <a:ext cx="3618595" cy="2361609"/>
          </a:xfrm>
          <a:prstGeom prst="rect">
            <a:avLst/>
          </a:prstGeom>
          <a:solidFill>
            <a:srgbClr val="5DA6B5"/>
          </a:solidFill>
        </p:spPr>
        <p:txBody>
          <a:bodyPr/>
          <a:lstStyle/>
          <a:p>
            <a:endParaRPr lang="en-US"/>
          </a:p>
        </p:txBody>
      </p:sp>
      <p:sp>
        <p:nvSpPr>
          <p:cNvPr id="8" name="Object 7"/>
          <p:cNvSpPr/>
          <p:nvPr/>
        </p:nvSpPr>
        <p:spPr>
          <a:xfrm>
            <a:off x="4570857" y="1685429"/>
            <a:ext cx="3456711" cy="306063"/>
          </a:xfrm>
          <a:prstGeom prst="rect">
            <a:avLst/>
          </a:prstGeom>
          <a:noFill/>
        </p:spPr>
        <p:txBody>
          <a:bodyPr wrap="square" lIns="0" tIns="0" rIns="0" bIns="0" rtlCol="0" anchor="t"/>
          <a:lstStyle/>
          <a:p>
            <a:pPr algn="l">
              <a:lnSpc>
                <a:spcPts val="2411"/>
              </a:lnSpc>
              <a:buNone/>
            </a:pPr>
            <a:r>
              <a:rPr lang="en-US" sz="1785" b="1" kern="0" spc="179" dirty="0">
                <a:solidFill>
                  <a:srgbClr val="FFFFFF">
                    <a:alpha val="80000"/>
                  </a:srgbClr>
                </a:solidFill>
                <a:latin typeface="Roboto" pitchFamily="34" charset="0"/>
                <a:ea typeface="Roboto" pitchFamily="34" charset="-122"/>
                <a:cs typeface="Roboto" pitchFamily="34" charset="-120"/>
              </a:rPr>
              <a:t>DATA INTEGRITY</a:t>
            </a:r>
            <a:endParaRPr lang="en-US" dirty="0"/>
          </a:p>
        </p:txBody>
      </p:sp>
      <p:sp>
        <p:nvSpPr>
          <p:cNvPr id="9" name="Object 8"/>
          <p:cNvSpPr/>
          <p:nvPr/>
        </p:nvSpPr>
        <p:spPr>
          <a:xfrm>
            <a:off x="4570857" y="2121982"/>
            <a:ext cx="3456711" cy="1438436"/>
          </a:xfrm>
          <a:prstGeom prst="rect">
            <a:avLst/>
          </a:prstGeom>
          <a:noFill/>
        </p:spPr>
        <p:txBody>
          <a:bodyPr wrap="square" lIns="0" tIns="0" rIns="0" bIns="0" rtlCol="0" anchor="t"/>
          <a:lstStyle/>
          <a:p>
            <a:pPr algn="l">
              <a:lnSpc>
                <a:spcPts val="2266"/>
              </a:lnSpc>
              <a:spcBef>
                <a:spcPts val="1007"/>
              </a:spcBef>
              <a:buNone/>
            </a:pPr>
            <a:r>
              <a:rPr lang="en-US" sz="1594" kern="0" spc="32" dirty="0">
                <a:solidFill>
                  <a:srgbClr val="FFFFFF">
                    <a:alpha val="80000"/>
                  </a:srgbClr>
                </a:solidFill>
                <a:latin typeface="Roboto Slab" pitchFamily="34" charset="0"/>
                <a:ea typeface="Roboto Slab" pitchFamily="34" charset="-122"/>
                <a:cs typeface="Roboto Slab" pitchFamily="34" charset="-120"/>
              </a:rPr>
              <a:t>Robust data management processes to ensure accurate, consistent, and reliable product information and customer data</a:t>
            </a:r>
            <a:endParaRPr lang="en-US" dirty="0"/>
          </a:p>
        </p:txBody>
      </p:sp>
      <p:sp>
        <p:nvSpPr>
          <p:cNvPr id="10" name="Object 9"/>
          <p:cNvSpPr/>
          <p:nvPr/>
        </p:nvSpPr>
        <p:spPr>
          <a:xfrm>
            <a:off x="8094226" y="1466483"/>
            <a:ext cx="3618595" cy="2361609"/>
          </a:xfrm>
          <a:prstGeom prst="rect">
            <a:avLst/>
          </a:prstGeom>
          <a:solidFill>
            <a:srgbClr val="5DA6B5"/>
          </a:solidFill>
        </p:spPr>
        <p:txBody>
          <a:bodyPr/>
          <a:lstStyle/>
          <a:p>
            <a:endParaRPr lang="en-US"/>
          </a:p>
        </p:txBody>
      </p:sp>
      <p:sp>
        <p:nvSpPr>
          <p:cNvPr id="11" name="Object 10"/>
          <p:cNvSpPr/>
          <p:nvPr/>
        </p:nvSpPr>
        <p:spPr>
          <a:xfrm>
            <a:off x="8379905" y="1685429"/>
            <a:ext cx="3456711" cy="306063"/>
          </a:xfrm>
          <a:prstGeom prst="rect">
            <a:avLst/>
          </a:prstGeom>
          <a:noFill/>
        </p:spPr>
        <p:txBody>
          <a:bodyPr wrap="square" lIns="0" tIns="0" rIns="0" bIns="0" rtlCol="0" anchor="t"/>
          <a:lstStyle/>
          <a:p>
            <a:pPr algn="l">
              <a:lnSpc>
                <a:spcPts val="2411"/>
              </a:lnSpc>
              <a:buNone/>
            </a:pPr>
            <a:r>
              <a:rPr lang="en-US" sz="1785" b="1" kern="0" spc="179" dirty="0">
                <a:solidFill>
                  <a:srgbClr val="FFFFFF">
                    <a:alpha val="80000"/>
                  </a:srgbClr>
                </a:solidFill>
                <a:latin typeface="Roboto" pitchFamily="34" charset="0"/>
                <a:ea typeface="Roboto" pitchFamily="34" charset="-122"/>
                <a:cs typeface="Roboto" pitchFamily="34" charset="-120"/>
              </a:rPr>
              <a:t>REAL-TIME ANALYTICS</a:t>
            </a:r>
            <a:endParaRPr lang="en-US" dirty="0"/>
          </a:p>
        </p:txBody>
      </p:sp>
      <p:sp>
        <p:nvSpPr>
          <p:cNvPr id="12" name="Object 11"/>
          <p:cNvSpPr/>
          <p:nvPr/>
        </p:nvSpPr>
        <p:spPr>
          <a:xfrm>
            <a:off x="8379905" y="2121982"/>
            <a:ext cx="3456711" cy="1150749"/>
          </a:xfrm>
          <a:prstGeom prst="rect">
            <a:avLst/>
          </a:prstGeom>
          <a:noFill/>
        </p:spPr>
        <p:txBody>
          <a:bodyPr wrap="square" lIns="0" tIns="0" rIns="0" bIns="0" rtlCol="0" anchor="t"/>
          <a:lstStyle/>
          <a:p>
            <a:pPr algn="l">
              <a:lnSpc>
                <a:spcPts val="2266"/>
              </a:lnSpc>
              <a:spcBef>
                <a:spcPts val="1007"/>
              </a:spcBef>
              <a:buNone/>
            </a:pPr>
            <a:r>
              <a:rPr lang="en-US" sz="1594" kern="0" spc="32" dirty="0">
                <a:solidFill>
                  <a:srgbClr val="FFFFFF">
                    <a:alpha val="80000"/>
                  </a:srgbClr>
                </a:solidFill>
                <a:latin typeface="Roboto Slab" pitchFamily="34" charset="0"/>
                <a:ea typeface="Roboto Slab" pitchFamily="34" charset="-122"/>
                <a:cs typeface="Roboto Slab" pitchFamily="34" charset="-120"/>
              </a:rPr>
              <a:t>Advanced analytics capabilities to generate insights and drive data-driven decision-making</a:t>
            </a:r>
            <a:endParaRPr lang="en-US" dirty="0"/>
          </a:p>
        </p:txBody>
      </p:sp>
      <p:sp>
        <p:nvSpPr>
          <p:cNvPr id="13" name="Object 12"/>
          <p:cNvSpPr/>
          <p:nvPr/>
        </p:nvSpPr>
        <p:spPr>
          <a:xfrm>
            <a:off x="476131" y="4018545"/>
            <a:ext cx="5523119" cy="2361609"/>
          </a:xfrm>
          <a:prstGeom prst="rect">
            <a:avLst/>
          </a:prstGeom>
          <a:solidFill>
            <a:srgbClr val="5DA6B5"/>
          </a:solidFill>
        </p:spPr>
        <p:txBody>
          <a:bodyPr/>
          <a:lstStyle/>
          <a:p>
            <a:endParaRPr lang="en-US"/>
          </a:p>
        </p:txBody>
      </p:sp>
      <p:sp>
        <p:nvSpPr>
          <p:cNvPr id="14" name="Object 13"/>
          <p:cNvSpPr/>
          <p:nvPr/>
        </p:nvSpPr>
        <p:spPr>
          <a:xfrm>
            <a:off x="761810" y="4237491"/>
            <a:ext cx="5551687" cy="306063"/>
          </a:xfrm>
          <a:prstGeom prst="rect">
            <a:avLst/>
          </a:prstGeom>
          <a:noFill/>
        </p:spPr>
        <p:txBody>
          <a:bodyPr wrap="square" lIns="0" tIns="0" rIns="0" bIns="0" rtlCol="0" anchor="t"/>
          <a:lstStyle/>
          <a:p>
            <a:pPr algn="l">
              <a:lnSpc>
                <a:spcPts val="2411"/>
              </a:lnSpc>
              <a:buNone/>
            </a:pPr>
            <a:r>
              <a:rPr lang="en-US" sz="1785" b="1" kern="0" spc="179" dirty="0">
                <a:solidFill>
                  <a:srgbClr val="FFFFFF">
                    <a:alpha val="80000"/>
                  </a:srgbClr>
                </a:solidFill>
                <a:latin typeface="Roboto" pitchFamily="34" charset="0"/>
                <a:ea typeface="Roboto" pitchFamily="34" charset="-122"/>
                <a:cs typeface="Roboto" pitchFamily="34" charset="-120"/>
              </a:rPr>
              <a:t>OMNICHANNEL INTEGRATION</a:t>
            </a:r>
            <a:endParaRPr lang="en-US" dirty="0"/>
          </a:p>
        </p:txBody>
      </p:sp>
      <p:sp>
        <p:nvSpPr>
          <p:cNvPr id="15" name="Object 14"/>
          <p:cNvSpPr/>
          <p:nvPr/>
        </p:nvSpPr>
        <p:spPr>
          <a:xfrm>
            <a:off x="761810" y="4674044"/>
            <a:ext cx="5551687" cy="863062"/>
          </a:xfrm>
          <a:prstGeom prst="rect">
            <a:avLst/>
          </a:prstGeom>
          <a:noFill/>
        </p:spPr>
        <p:txBody>
          <a:bodyPr wrap="square" lIns="0" tIns="0" rIns="0" bIns="0" rtlCol="0" anchor="t"/>
          <a:lstStyle/>
          <a:p>
            <a:pPr algn="l">
              <a:lnSpc>
                <a:spcPts val="2266"/>
              </a:lnSpc>
              <a:spcBef>
                <a:spcPts val="1007"/>
              </a:spcBef>
              <a:buNone/>
            </a:pPr>
            <a:r>
              <a:rPr lang="en-US" sz="1594" kern="0" spc="32" dirty="0">
                <a:solidFill>
                  <a:srgbClr val="FFFFFF">
                    <a:alpha val="80000"/>
                  </a:srgbClr>
                </a:solidFill>
                <a:latin typeface="Roboto Slab" pitchFamily="34" charset="0"/>
                <a:ea typeface="Roboto Slab" pitchFamily="34" charset="-122"/>
                <a:cs typeface="Roboto Slab" pitchFamily="34" charset="-120"/>
              </a:rPr>
              <a:t>Seamless integration with in-store systems and other customer touchpoints for a cohesive shopping experience</a:t>
            </a:r>
            <a:endParaRPr lang="en-US" dirty="0"/>
          </a:p>
        </p:txBody>
      </p:sp>
      <p:sp>
        <p:nvSpPr>
          <p:cNvPr id="16" name="Object 15"/>
          <p:cNvSpPr/>
          <p:nvPr/>
        </p:nvSpPr>
        <p:spPr>
          <a:xfrm>
            <a:off x="6189702" y="4018545"/>
            <a:ext cx="5523119" cy="2361609"/>
          </a:xfrm>
          <a:prstGeom prst="rect">
            <a:avLst/>
          </a:prstGeom>
          <a:solidFill>
            <a:srgbClr val="5DA6B5"/>
          </a:solidFill>
        </p:spPr>
        <p:txBody>
          <a:bodyPr/>
          <a:lstStyle/>
          <a:p>
            <a:endParaRPr lang="en-US"/>
          </a:p>
        </p:txBody>
      </p:sp>
      <p:sp>
        <p:nvSpPr>
          <p:cNvPr id="17" name="Object 16"/>
          <p:cNvSpPr/>
          <p:nvPr/>
        </p:nvSpPr>
        <p:spPr>
          <a:xfrm>
            <a:off x="6475381" y="4237491"/>
            <a:ext cx="5551687" cy="306063"/>
          </a:xfrm>
          <a:prstGeom prst="rect">
            <a:avLst/>
          </a:prstGeom>
          <a:noFill/>
        </p:spPr>
        <p:txBody>
          <a:bodyPr wrap="square" lIns="0" tIns="0" rIns="0" bIns="0" rtlCol="0" anchor="t"/>
          <a:lstStyle/>
          <a:p>
            <a:pPr algn="l">
              <a:lnSpc>
                <a:spcPts val="2411"/>
              </a:lnSpc>
              <a:buNone/>
            </a:pPr>
            <a:r>
              <a:rPr lang="en-US" sz="1785" b="1" kern="0" spc="179" dirty="0">
                <a:solidFill>
                  <a:srgbClr val="FFFFFF">
                    <a:alpha val="80000"/>
                  </a:srgbClr>
                </a:solidFill>
                <a:latin typeface="Roboto" pitchFamily="34" charset="0"/>
                <a:ea typeface="Roboto" pitchFamily="34" charset="-122"/>
                <a:cs typeface="Roboto" pitchFamily="34" charset="-120"/>
              </a:rPr>
              <a:t>SECURITY AND COMPLIANCE</a:t>
            </a:r>
            <a:endParaRPr lang="en-US" dirty="0"/>
          </a:p>
        </p:txBody>
      </p:sp>
      <p:sp>
        <p:nvSpPr>
          <p:cNvPr id="18" name="Object 17"/>
          <p:cNvSpPr/>
          <p:nvPr/>
        </p:nvSpPr>
        <p:spPr>
          <a:xfrm>
            <a:off x="6475381" y="4674044"/>
            <a:ext cx="5551687" cy="863062"/>
          </a:xfrm>
          <a:prstGeom prst="rect">
            <a:avLst/>
          </a:prstGeom>
          <a:noFill/>
        </p:spPr>
        <p:txBody>
          <a:bodyPr wrap="square" lIns="0" tIns="0" rIns="0" bIns="0" rtlCol="0" anchor="t"/>
          <a:lstStyle/>
          <a:p>
            <a:pPr algn="l">
              <a:lnSpc>
                <a:spcPts val="2266"/>
              </a:lnSpc>
              <a:spcBef>
                <a:spcPts val="1007"/>
              </a:spcBef>
              <a:buNone/>
            </a:pPr>
            <a:r>
              <a:rPr lang="en-US" sz="1594" kern="0" spc="32" dirty="0">
                <a:solidFill>
                  <a:srgbClr val="FFFFFF">
                    <a:alpha val="80000"/>
                  </a:srgbClr>
                </a:solidFill>
                <a:latin typeface="Roboto Slab" pitchFamily="34" charset="0"/>
                <a:ea typeface="Roboto Slab" pitchFamily="34" charset="-122"/>
                <a:cs typeface="Roboto Slab" pitchFamily="34" charset="-120"/>
              </a:rPr>
              <a:t>Robust security measures and adherence to industry regulations to protect customer data and transactions</a:t>
            </a:r>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5">
    <p:bg>
      <p:bgPr>
        <a:solidFill>
          <a:srgbClr val="111627"/>
        </a:solidFill>
        <a:effectLst/>
      </p:bgPr>
    </p:bg>
    <p:spTree>
      <p:nvGrpSpPr>
        <p:cNvPr id="1" name=""/>
        <p:cNvGrpSpPr/>
        <p:nvPr/>
      </p:nvGrpSpPr>
      <p:grpSpPr>
        <a:xfrm>
          <a:off x="0" y="0"/>
          <a:ext cx="0" cy="0"/>
          <a:chOff x="0" y="0"/>
          <a:chExt cx="0" cy="0"/>
        </a:xfrm>
      </p:grpSpPr>
      <p:pic>
        <p:nvPicPr>
          <p:cNvPr id="2" name="Object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85704" cy="1295076"/>
          </a:xfrm>
          <a:prstGeom prst="rect">
            <a:avLst/>
          </a:prstGeom>
        </p:spPr>
      </p:pic>
      <p:sp>
        <p:nvSpPr>
          <p:cNvPr id="3" name="Object 2"/>
          <p:cNvSpPr/>
          <p:nvPr/>
        </p:nvSpPr>
        <p:spPr>
          <a:xfrm>
            <a:off x="476131" y="350923"/>
            <a:ext cx="12188952" cy="505592"/>
          </a:xfrm>
          <a:prstGeom prst="rect">
            <a:avLst/>
          </a:prstGeom>
          <a:noFill/>
        </p:spPr>
        <p:txBody>
          <a:bodyPr wrap="square" lIns="0" tIns="0" rIns="0" bIns="0" rtlCol="0" anchor="t"/>
          <a:lstStyle/>
          <a:p>
            <a:pPr algn="l">
              <a:lnSpc>
                <a:spcPts val="3983"/>
              </a:lnSpc>
              <a:buNone/>
            </a:pPr>
            <a:r>
              <a:rPr lang="en-US" sz="3750" dirty="0">
                <a:solidFill>
                  <a:srgbClr val="FFFFFF"/>
                </a:solidFill>
                <a:latin typeface="Playfair Display" pitchFamily="34" charset="0"/>
                <a:ea typeface="Playfair Display" pitchFamily="34" charset="-122"/>
                <a:cs typeface="Playfair Display" pitchFamily="34" charset="-120"/>
              </a:rPr>
              <a:t>Database Design</a:t>
            </a:r>
            <a:endParaRPr lang="en-US" dirty="0"/>
          </a:p>
        </p:txBody>
      </p:sp>
      <p:sp>
        <p:nvSpPr>
          <p:cNvPr id="4" name="Object 3"/>
          <p:cNvSpPr/>
          <p:nvPr/>
        </p:nvSpPr>
        <p:spPr>
          <a:xfrm>
            <a:off x="952262" y="1606421"/>
            <a:ext cx="5446938" cy="4507249"/>
          </a:xfrm>
          <a:prstGeom prst="rect">
            <a:avLst/>
          </a:prstGeom>
          <a:noFill/>
        </p:spPr>
        <p:txBody>
          <a:bodyPr wrap="square" lIns="0" tIns="0" rIns="0" bIns="0" rtlCol="0" anchor="t"/>
          <a:lstStyle/>
          <a:p>
            <a:pPr marL="242900" indent="-242900" algn="l">
              <a:lnSpc>
                <a:spcPts val="2170"/>
              </a:lnSpc>
              <a:buSzPct val="100000"/>
              <a:buChar char="•"/>
            </a:pPr>
            <a:r>
              <a:rPr lang="en-US" sz="1607" b="1" kern="0" spc="161" dirty="0">
                <a:solidFill>
                  <a:srgbClr val="FFFFFF"/>
                </a:solidFill>
                <a:latin typeface="Roboto" pitchFamily="34" charset="0"/>
                <a:ea typeface="Roboto" pitchFamily="34" charset="-122"/>
                <a:cs typeface="Roboto" pitchFamily="34" charset="-120"/>
              </a:rPr>
              <a:t>ENTITY-RELATIONSHIP DIAGRAM (ERD)</a:t>
            </a:r>
          </a:p>
          <a:p>
            <a:pPr lvl="1" algn="l">
              <a:lnSpc>
                <a:spcPts val="1949"/>
              </a:lnSpc>
              <a:spcBef>
                <a:spcPts val="216"/>
              </a:spcBef>
              <a:buNone/>
            </a:pPr>
            <a:r>
              <a:rPr lang="en-US" sz="1246" kern="0" spc="38" dirty="0">
                <a:solidFill>
                  <a:srgbClr val="FFFFFF">
                    <a:alpha val="80000"/>
                  </a:srgbClr>
                </a:solidFill>
                <a:latin typeface="Roboto" pitchFamily="34" charset="0"/>
                <a:ea typeface="Roboto" pitchFamily="34" charset="-122"/>
                <a:cs typeface="Roboto" pitchFamily="34" charset="-120"/>
              </a:rPr>
              <a:t>Graphical representation of the database schema, depicting the entities, their attributes, and the relationships between them.</a:t>
            </a:r>
          </a:p>
          <a:p>
            <a:pPr marL="242900" indent="-242900" algn="l">
              <a:lnSpc>
                <a:spcPts val="2170"/>
              </a:lnSpc>
              <a:spcBef>
                <a:spcPts val="2108"/>
              </a:spcBef>
              <a:buSzPct val="100000"/>
              <a:buChar char="•"/>
            </a:pPr>
            <a:r>
              <a:rPr lang="en-US" sz="1607" b="1" kern="0" spc="161" dirty="0">
                <a:solidFill>
                  <a:srgbClr val="FFFFFF"/>
                </a:solidFill>
                <a:latin typeface="Roboto" pitchFamily="34" charset="0"/>
                <a:ea typeface="Roboto" pitchFamily="34" charset="-122"/>
                <a:cs typeface="Roboto" pitchFamily="34" charset="-120"/>
              </a:rPr>
              <a:t>DATA DEFINITION LANGUAGE (DDL)</a:t>
            </a:r>
          </a:p>
          <a:p>
            <a:pPr lvl="1" algn="l">
              <a:lnSpc>
                <a:spcPts val="1949"/>
              </a:lnSpc>
              <a:spcBef>
                <a:spcPts val="216"/>
              </a:spcBef>
              <a:buNone/>
            </a:pPr>
            <a:r>
              <a:rPr lang="en-US" sz="1246" kern="0" spc="38" dirty="0">
                <a:solidFill>
                  <a:srgbClr val="FFFFFF">
                    <a:alpha val="80000"/>
                  </a:srgbClr>
                </a:solidFill>
                <a:latin typeface="Roboto" pitchFamily="34" charset="0"/>
                <a:ea typeface="Roboto" pitchFamily="34" charset="-122"/>
                <a:cs typeface="Roboto" pitchFamily="34" charset="-120"/>
              </a:rPr>
              <a:t>SQL statements used to create and define the structure of the database, including tables, columns, and their data types.</a:t>
            </a:r>
          </a:p>
          <a:p>
            <a:pPr marL="242900" indent="-242900" algn="l">
              <a:lnSpc>
                <a:spcPts val="2170"/>
              </a:lnSpc>
              <a:spcBef>
                <a:spcPts val="2108"/>
              </a:spcBef>
              <a:buSzPct val="100000"/>
              <a:buChar char="•"/>
            </a:pPr>
            <a:r>
              <a:rPr lang="en-US" sz="1607" b="1" kern="0" spc="161" dirty="0">
                <a:solidFill>
                  <a:srgbClr val="FFFFFF"/>
                </a:solidFill>
                <a:latin typeface="Roboto" pitchFamily="34" charset="0"/>
                <a:ea typeface="Roboto" pitchFamily="34" charset="-122"/>
                <a:cs typeface="Roboto" pitchFamily="34" charset="-120"/>
              </a:rPr>
              <a:t>COMPUTED COLUMNS</a:t>
            </a:r>
          </a:p>
          <a:p>
            <a:pPr lvl="1" algn="l">
              <a:lnSpc>
                <a:spcPts val="1949"/>
              </a:lnSpc>
              <a:spcBef>
                <a:spcPts val="216"/>
              </a:spcBef>
              <a:buNone/>
            </a:pPr>
            <a:r>
              <a:rPr lang="en-US" sz="1246" kern="0" spc="38" dirty="0">
                <a:solidFill>
                  <a:srgbClr val="FFFFFF">
                    <a:alpha val="80000"/>
                  </a:srgbClr>
                </a:solidFill>
                <a:latin typeface="Roboto" pitchFamily="34" charset="0"/>
                <a:ea typeface="Roboto" pitchFamily="34" charset="-122"/>
                <a:cs typeface="Roboto" pitchFamily="34" charset="-120"/>
              </a:rPr>
              <a:t>Columns whose values are derived from other columns or expressions, providing calculated data within the database.</a:t>
            </a:r>
          </a:p>
          <a:p>
            <a:pPr marL="242900" indent="-242900" algn="l">
              <a:lnSpc>
                <a:spcPts val="2170"/>
              </a:lnSpc>
              <a:spcBef>
                <a:spcPts val="2108"/>
              </a:spcBef>
              <a:buSzPct val="100000"/>
              <a:buChar char="•"/>
            </a:pPr>
            <a:r>
              <a:rPr lang="en-US" sz="1607" b="1" kern="0" spc="161" dirty="0">
                <a:solidFill>
                  <a:srgbClr val="FFFFFF"/>
                </a:solidFill>
                <a:latin typeface="Roboto" pitchFamily="34" charset="0"/>
                <a:ea typeface="Roboto" pitchFamily="34" charset="-122"/>
                <a:cs typeface="Roboto" pitchFamily="34" charset="-120"/>
              </a:rPr>
              <a:t>COLUMN DATA ENCRYPTION</a:t>
            </a:r>
          </a:p>
          <a:p>
            <a:pPr lvl="1" algn="l">
              <a:lnSpc>
                <a:spcPts val="1949"/>
              </a:lnSpc>
              <a:spcBef>
                <a:spcPts val="216"/>
              </a:spcBef>
              <a:buNone/>
            </a:pPr>
            <a:r>
              <a:rPr lang="en-US" sz="1246" kern="0" spc="38" dirty="0">
                <a:solidFill>
                  <a:srgbClr val="FFFFFF">
                    <a:alpha val="80000"/>
                  </a:srgbClr>
                </a:solidFill>
                <a:latin typeface="Roboto" pitchFamily="34" charset="0"/>
                <a:ea typeface="Roboto" pitchFamily="34" charset="-122"/>
                <a:cs typeface="Roboto" pitchFamily="34" charset="-120"/>
              </a:rPr>
              <a:t>Implementation of advanced encryption techniques to protect sensitive customer and financial information stored in the database.</a:t>
            </a:r>
            <a:endParaRPr lang="en-US" dirty="0"/>
          </a:p>
        </p:txBody>
      </p:sp>
      <p:sp>
        <p:nvSpPr>
          <p:cNvPr id="5" name="Object 4"/>
          <p:cNvSpPr/>
          <p:nvPr/>
        </p:nvSpPr>
        <p:spPr>
          <a:xfrm>
            <a:off x="6284928" y="1606421"/>
            <a:ext cx="5446938" cy="4754688"/>
          </a:xfrm>
          <a:prstGeom prst="rect">
            <a:avLst/>
          </a:prstGeom>
          <a:noFill/>
        </p:spPr>
        <p:txBody>
          <a:bodyPr wrap="square" lIns="0" tIns="0" rIns="0" bIns="0" rtlCol="0" anchor="t"/>
          <a:lstStyle/>
          <a:p>
            <a:pPr marL="242900" indent="-242900" algn="l">
              <a:lnSpc>
                <a:spcPts val="2170"/>
              </a:lnSpc>
              <a:buSzPct val="100000"/>
              <a:buChar char="•"/>
            </a:pPr>
            <a:r>
              <a:rPr lang="en-US" sz="1607" b="1" kern="0" spc="161" dirty="0">
                <a:solidFill>
                  <a:srgbClr val="FFFFFF"/>
                </a:solidFill>
                <a:latin typeface="Roboto" pitchFamily="34" charset="0"/>
                <a:ea typeface="Roboto" pitchFamily="34" charset="-122"/>
                <a:cs typeface="Roboto" pitchFamily="34" charset="-120"/>
              </a:rPr>
              <a:t>TABLE-LEVEL CONSTRAINTS</a:t>
            </a:r>
          </a:p>
          <a:p>
            <a:pPr lvl="1" algn="l">
              <a:lnSpc>
                <a:spcPts val="1949"/>
              </a:lnSpc>
              <a:spcBef>
                <a:spcPts val="216"/>
              </a:spcBef>
              <a:buNone/>
            </a:pPr>
            <a:r>
              <a:rPr lang="en-US" sz="1246" kern="0" spc="38" dirty="0">
                <a:solidFill>
                  <a:srgbClr val="FFFFFF">
                    <a:alpha val="80000"/>
                  </a:srgbClr>
                </a:solidFill>
                <a:latin typeface="Roboto" pitchFamily="34" charset="0"/>
                <a:ea typeface="Roboto" pitchFamily="34" charset="-122"/>
                <a:cs typeface="Roboto" pitchFamily="34" charset="-120"/>
              </a:rPr>
              <a:t>Enforcement of business rules and data integrity through the use of check constraints, foreign key constraints, and other table-level constraints.</a:t>
            </a:r>
          </a:p>
          <a:p>
            <a:pPr marL="242900" indent="-242900" algn="l">
              <a:lnSpc>
                <a:spcPts val="2170"/>
              </a:lnSpc>
              <a:spcBef>
                <a:spcPts val="2108"/>
              </a:spcBef>
              <a:buSzPct val="100000"/>
              <a:buChar char="•"/>
            </a:pPr>
            <a:r>
              <a:rPr lang="en-US" sz="1607" b="1" kern="0" spc="161" dirty="0">
                <a:solidFill>
                  <a:srgbClr val="FFFFFF"/>
                </a:solidFill>
                <a:latin typeface="Roboto" pitchFamily="34" charset="0"/>
                <a:ea typeface="Roboto" pitchFamily="34" charset="-122"/>
                <a:cs typeface="Roboto" pitchFamily="34" charset="-120"/>
              </a:rPr>
              <a:t>STORED PROCEDURES</a:t>
            </a:r>
          </a:p>
          <a:p>
            <a:pPr lvl="1" algn="l">
              <a:lnSpc>
                <a:spcPts val="1949"/>
              </a:lnSpc>
              <a:spcBef>
                <a:spcPts val="216"/>
              </a:spcBef>
              <a:buNone/>
            </a:pPr>
            <a:r>
              <a:rPr lang="en-US" sz="1246" kern="0" spc="38" dirty="0">
                <a:solidFill>
                  <a:srgbClr val="FFFFFF">
                    <a:alpha val="80000"/>
                  </a:srgbClr>
                </a:solidFill>
                <a:latin typeface="Roboto" pitchFamily="34" charset="0"/>
                <a:ea typeface="Roboto" pitchFamily="34" charset="-122"/>
                <a:cs typeface="Roboto" pitchFamily="34" charset="-120"/>
              </a:rPr>
              <a:t>Reusable SQL code that encapsulates business logic and can be called from applications, improving performance and maintainability.</a:t>
            </a:r>
          </a:p>
          <a:p>
            <a:pPr marL="242900" indent="-242900" algn="l">
              <a:lnSpc>
                <a:spcPts val="2170"/>
              </a:lnSpc>
              <a:spcBef>
                <a:spcPts val="2108"/>
              </a:spcBef>
              <a:buSzPct val="100000"/>
              <a:buChar char="•"/>
            </a:pPr>
            <a:r>
              <a:rPr lang="en-US" sz="1607" b="1" kern="0" spc="161" dirty="0">
                <a:solidFill>
                  <a:srgbClr val="FFFFFF"/>
                </a:solidFill>
                <a:latin typeface="Roboto" pitchFamily="34" charset="0"/>
                <a:ea typeface="Roboto" pitchFamily="34" charset="-122"/>
                <a:cs typeface="Roboto" pitchFamily="34" charset="-120"/>
              </a:rPr>
              <a:t>TRIGGERS</a:t>
            </a:r>
          </a:p>
          <a:p>
            <a:pPr lvl="1" algn="l">
              <a:lnSpc>
                <a:spcPts val="1949"/>
              </a:lnSpc>
              <a:spcBef>
                <a:spcPts val="216"/>
              </a:spcBef>
              <a:buNone/>
            </a:pPr>
            <a:r>
              <a:rPr lang="en-US" sz="1246" kern="0" spc="38" dirty="0">
                <a:solidFill>
                  <a:srgbClr val="FFFFFF">
                    <a:alpha val="80000"/>
                  </a:srgbClr>
                </a:solidFill>
                <a:latin typeface="Roboto" pitchFamily="34" charset="0"/>
                <a:ea typeface="Roboto" pitchFamily="34" charset="-122"/>
                <a:cs typeface="Roboto" pitchFamily="34" charset="-120"/>
              </a:rPr>
              <a:t>Automated actions triggered by specific events, such as data modifications, to ensure data consistency and maintain business rules.</a:t>
            </a:r>
          </a:p>
          <a:p>
            <a:pPr marL="242900" indent="-242900" algn="l">
              <a:lnSpc>
                <a:spcPts val="2170"/>
              </a:lnSpc>
              <a:spcBef>
                <a:spcPts val="2108"/>
              </a:spcBef>
              <a:buSzPct val="100000"/>
              <a:buChar char="•"/>
            </a:pPr>
            <a:r>
              <a:rPr lang="en-US" sz="1607" b="1" kern="0" spc="161" dirty="0">
                <a:solidFill>
                  <a:srgbClr val="FFFFFF"/>
                </a:solidFill>
                <a:latin typeface="Roboto" pitchFamily="34" charset="0"/>
                <a:ea typeface="Roboto" pitchFamily="34" charset="-122"/>
                <a:cs typeface="Roboto" pitchFamily="34" charset="-120"/>
              </a:rPr>
              <a:t>DATA MANIPULATION LANGUAGE (DML)</a:t>
            </a:r>
          </a:p>
          <a:p>
            <a:pPr lvl="1" algn="l">
              <a:lnSpc>
                <a:spcPts val="1949"/>
              </a:lnSpc>
              <a:spcBef>
                <a:spcPts val="216"/>
              </a:spcBef>
              <a:buNone/>
            </a:pPr>
            <a:r>
              <a:rPr lang="en-US" sz="1246" kern="0" spc="38" dirty="0">
                <a:solidFill>
                  <a:srgbClr val="FFFFFF">
                    <a:alpha val="80000"/>
                  </a:srgbClr>
                </a:solidFill>
                <a:latin typeface="Roboto" pitchFamily="34" charset="0"/>
                <a:ea typeface="Roboto" pitchFamily="34" charset="-122"/>
                <a:cs typeface="Roboto" pitchFamily="34" charset="-120"/>
              </a:rPr>
              <a:t>SQL statements used to insert, update, and delete data within the database, often utilizing the stored procedures.</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TotalTime>
  <Words>1346</Words>
  <Application>Microsoft Macintosh PowerPoint</Application>
  <PresentationFormat>Widescreen</PresentationFormat>
  <Paragraphs>183</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Cambria</vt:lpstr>
      <vt:lpstr>Arial</vt:lpstr>
      <vt:lpstr>Roboto</vt:lpstr>
      <vt:lpstr>Roboto Slab</vt:lpstr>
      <vt:lpstr>Playfair Display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Beautiful.ai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 (Target 2.0) Database Management System</dc:title>
  <dc:subject>E-Commerce (Target 2.0) Database Management System</dc:subject>
  <dc:creator>xie.mengy@northeastern.edu</dc:creator>
  <cp:lastModifiedBy>Mengyun Xie</cp:lastModifiedBy>
  <cp:revision>9</cp:revision>
  <dcterms:created xsi:type="dcterms:W3CDTF">2025-04-06T04:09:50Z</dcterms:created>
  <dcterms:modified xsi:type="dcterms:W3CDTF">2025-04-06T04:49:37Z</dcterms:modified>
</cp:coreProperties>
</file>